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65" r:id="rId3"/>
    <p:sldId id="262" r:id="rId4"/>
    <p:sldId id="264" r:id="rId5"/>
  </p:sldIdLst>
  <p:sldSz cx="12192000" cy="6858000"/>
  <p:notesSz cx="6858000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60"/>
    <p:restoredTop sz="93127"/>
  </p:normalViewPr>
  <p:slideViewPr>
    <p:cSldViewPr snapToGrid="0">
      <p:cViewPr varScale="1">
        <p:scale>
          <a:sx n="62" d="100"/>
          <a:sy n="62" d="100"/>
        </p:scale>
        <p:origin x="1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728344393992307E-2"/>
          <c:y val="0.114925831530051"/>
          <c:w val="0.93168983759842505"/>
          <c:h val="0.76748654235442004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Indicatori MEF/MinSal</c:v>
                </c:pt>
              </c:strCache>
            </c:strRef>
          </c:tx>
          <c:spPr>
            <a:ln w="635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Foglio1!$A$2:$A$4</c:f>
              <c:strCache>
                <c:ptCount val="3"/>
                <c:pt idx="0">
                  <c:v>45-64 anni</c:v>
                </c:pt>
                <c:pt idx="1">
                  <c:v>65-74 anni</c:v>
                </c:pt>
                <c:pt idx="2">
                  <c:v>Over75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</c:v>
                </c:pt>
                <c:pt idx="1">
                  <c:v>2.2400000000000002</c:v>
                </c:pt>
                <c:pt idx="2">
                  <c:v>3.12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66-4096-88E4-C806D0AF37BE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Indicatori applicati nei riparto</c:v>
                </c:pt>
              </c:strCache>
            </c:strRef>
          </c:tx>
          <c:spPr>
            <a:ln w="6350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Foglio1!$A$2:$A$4</c:f>
              <c:strCache>
                <c:ptCount val="3"/>
                <c:pt idx="0">
                  <c:v>45-64 anni</c:v>
                </c:pt>
                <c:pt idx="1">
                  <c:v>65-74 anni</c:v>
                </c:pt>
                <c:pt idx="2">
                  <c:v>Over75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1</c:v>
                </c:pt>
                <c:pt idx="1">
                  <c:v>1.62</c:v>
                </c:pt>
                <c:pt idx="2">
                  <c:v>2.06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66-4096-88E4-C806D0AF37BE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Indicatori real life Liguria</c:v>
                </c:pt>
              </c:strCache>
            </c:strRef>
          </c:tx>
          <c:spPr>
            <a:ln w="635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Foglio1!$A$2:$A$4</c:f>
              <c:strCache>
                <c:ptCount val="3"/>
                <c:pt idx="0">
                  <c:v>45-64 anni</c:v>
                </c:pt>
                <c:pt idx="1">
                  <c:v>65-74 anni</c:v>
                </c:pt>
                <c:pt idx="2">
                  <c:v>Over75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1</c:v>
                </c:pt>
                <c:pt idx="1">
                  <c:v>2.17</c:v>
                </c:pt>
                <c:pt idx="2">
                  <c:v>3.31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666-4096-88E4-C806D0AF37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698090416"/>
        <c:axId val="-1698620096"/>
      </c:lineChart>
      <c:catAx>
        <c:axId val="-169809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-1698620096"/>
        <c:crosses val="autoZero"/>
        <c:auto val="1"/>
        <c:lblAlgn val="ctr"/>
        <c:lblOffset val="100"/>
        <c:noMultiLvlLbl val="0"/>
      </c:catAx>
      <c:valAx>
        <c:axId val="-1698620096"/>
        <c:scaling>
          <c:orientation val="minMax"/>
          <c:max val="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-169809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155880905511796E-2"/>
          <c:y val="0.108642376900912"/>
          <c:w val="0.48133225235967397"/>
          <c:h val="0.305176722442135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C9-4650-999C-AFE50142AD76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C9-4650-999C-AFE50142AD76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C9-4650-999C-AFE50142AD76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0C9-4650-999C-AFE50142AD76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0C9-4650-999C-AFE50142AD76}"/>
              </c:ext>
            </c:extLst>
          </c:dPt>
          <c:dPt>
            <c:idx val="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0C9-4650-999C-AFE50142AD76}"/>
              </c:ext>
            </c:extLst>
          </c:dPt>
          <c:dPt>
            <c:idx val="6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0C9-4650-999C-AFE50142AD76}"/>
              </c:ext>
            </c:extLst>
          </c:dPt>
          <c:dPt>
            <c:idx val="7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0C9-4650-999C-AFE50142AD76}"/>
              </c:ext>
            </c:extLst>
          </c:dPt>
          <c:dLbls>
            <c:dLbl>
              <c:idx val="0"/>
              <c:layout>
                <c:manualLayout>
                  <c:x val="-1.7267849258780731E-2"/>
                  <c:y val="0.1016514494719382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C9-4650-999C-AFE50142AD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Foglio1!$A$2:$A$9</c:f>
              <c:strCache>
                <c:ptCount val="8"/>
                <c:pt idx="0">
                  <c:v>Prevenzione</c:v>
                </c:pt>
                <c:pt idx="1">
                  <c:v>Territoriale </c:v>
                </c:pt>
                <c:pt idx="2">
                  <c:v>Medicina di base </c:v>
                </c:pt>
                <c:pt idx="3">
                  <c:v>Farmaceutica </c:v>
                </c:pt>
                <c:pt idx="4">
                  <c:v>Specialistica </c:v>
                </c:pt>
                <c:pt idx="5">
                  <c:v>Ospedaliera </c:v>
                </c:pt>
                <c:pt idx="6">
                  <c:v>Ospedaliera </c:v>
                </c:pt>
                <c:pt idx="7">
                  <c:v>Quota fondo sanitario ripartita a quota procapite</c:v>
                </c:pt>
              </c:strCache>
            </c:strRef>
          </c:cat>
          <c:val>
            <c:numRef>
              <c:f>Foglio1!$B$2:$B$9</c:f>
              <c:numCache>
                <c:formatCode>0.00%</c:formatCode>
                <c:ptCount val="8"/>
                <c:pt idx="0">
                  <c:v>4.6399999999999997E-2</c:v>
                </c:pt>
                <c:pt idx="1">
                  <c:v>0.17480000000000001</c:v>
                </c:pt>
                <c:pt idx="2">
                  <c:v>6.4899999999999999E-2</c:v>
                </c:pt>
                <c:pt idx="3">
                  <c:v>0.10059999999999999</c:v>
                </c:pt>
                <c:pt idx="4">
                  <c:v>0.12330000000000001</c:v>
                </c:pt>
                <c:pt idx="5">
                  <c:v>0.17</c:v>
                </c:pt>
                <c:pt idx="6">
                  <c:v>0.17</c:v>
                </c:pt>
                <c:pt idx="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0C9-4650-999C-AFE50142AD7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0.32700112391138414"/>
          <c:w val="0.55376121988821148"/>
          <c:h val="0.6729989152018639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F4-4425-BDFF-5E8C022914D8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F4-4425-BDFF-5E8C022914D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1F4-4425-BDFF-5E8C022914D8}"/>
              </c:ext>
            </c:extLst>
          </c:dPt>
          <c:dPt>
            <c:idx val="3"/>
            <c:bubble3D val="0"/>
            <c:spPr>
              <a:solidFill>
                <a:srgbClr val="FF5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1F4-4425-BDFF-5E8C022914D8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1F4-4425-BDFF-5E8C022914D8}"/>
              </c:ext>
            </c:extLst>
          </c:dPt>
          <c:dPt>
            <c:idx val="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1F4-4425-BDFF-5E8C022914D8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1F4-4425-BDFF-5E8C022914D8}"/>
              </c:ext>
            </c:extLst>
          </c:dPt>
          <c:dPt>
            <c:idx val="7"/>
            <c:bubble3D val="0"/>
            <c:spPr>
              <a:gradFill>
                <a:gsLst>
                  <a:gs pos="0">
                    <a:srgbClr val="FF0000"/>
                  </a:gs>
                  <a:gs pos="63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1F4-4425-BDFF-5E8C022914D8}"/>
              </c:ext>
            </c:extLst>
          </c:dPt>
          <c:dLbls>
            <c:dLbl>
              <c:idx val="0"/>
              <c:layout>
                <c:manualLayout>
                  <c:x val="-2.2233733941152099E-2"/>
                  <c:y val="8.16152754911863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F4-4425-BDFF-5E8C022914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Foglio1!$A$2:$A$9</c:f>
              <c:strCache>
                <c:ptCount val="8"/>
                <c:pt idx="0">
                  <c:v>Prevenzione</c:v>
                </c:pt>
                <c:pt idx="1">
                  <c:v>Territoriale </c:v>
                </c:pt>
                <c:pt idx="2">
                  <c:v>Medicina di base </c:v>
                </c:pt>
                <c:pt idx="3">
                  <c:v>Farmaceutica </c:v>
                </c:pt>
                <c:pt idx="4">
                  <c:v>Specialistica </c:v>
                </c:pt>
                <c:pt idx="5">
                  <c:v>Ospedaliera </c:v>
                </c:pt>
                <c:pt idx="6">
                  <c:v>Ospedaliera </c:v>
                </c:pt>
                <c:pt idx="7">
                  <c:v>Quota fondo sanitario ripartita a quota procapite</c:v>
                </c:pt>
              </c:strCache>
            </c:strRef>
          </c:cat>
          <c:val>
            <c:numRef>
              <c:f>Foglio1!$B$2:$B$9</c:f>
              <c:numCache>
                <c:formatCode>0.00%</c:formatCode>
                <c:ptCount val="8"/>
                <c:pt idx="0">
                  <c:v>4.6399999999999997E-2</c:v>
                </c:pt>
                <c:pt idx="1">
                  <c:v>0.17480000000000001</c:v>
                </c:pt>
                <c:pt idx="2">
                  <c:v>6.4899999999999999E-2</c:v>
                </c:pt>
                <c:pt idx="3">
                  <c:v>0.10059999999999999</c:v>
                </c:pt>
                <c:pt idx="4">
                  <c:v>0.12330000000000001</c:v>
                </c:pt>
                <c:pt idx="5">
                  <c:v>0.17</c:v>
                </c:pt>
                <c:pt idx="6">
                  <c:v>0.17</c:v>
                </c:pt>
                <c:pt idx="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1F4-4425-BDFF-5E8C022914D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7DD81-58BB-49EE-989A-CC85738FC04E}" type="datetimeFigureOut">
              <a:rPr lang="it-IT" smtClean="0"/>
              <a:t>22/02/2024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51219"/>
            <a:ext cx="548640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C758-48EE-49E2-B24E-786E6456E6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4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043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020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6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8565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E63EA28-31AD-2046-AA76-ADB87DD187C7}"/>
              </a:ext>
            </a:extLst>
          </p:cNvPr>
          <p:cNvSpPr/>
          <p:nvPr userDrawn="1"/>
        </p:nvSpPr>
        <p:spPr>
          <a:xfrm>
            <a:off x="0" y="-255639"/>
            <a:ext cx="12192000" cy="1415845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4575" y="12870"/>
            <a:ext cx="10515600" cy="480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0" name="Picture 2" descr="Imma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19" y="6276739"/>
            <a:ext cx="1240896" cy="5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F3F4A8-E8DB-53CE-0628-A6FA7DA378E4}"/>
              </a:ext>
            </a:extLst>
          </p:cNvPr>
          <p:cNvSpPr txBox="1"/>
          <p:nvPr userDrawn="1"/>
        </p:nvSpPr>
        <p:spPr>
          <a:xfrm>
            <a:off x="1243329" y="6461612"/>
            <a:ext cx="9736847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Copyright ©</a:t>
            </a:r>
            <a:r>
              <a:rPr lang="it-IT" sz="1333" b="1" dirty="0">
                <a:solidFill>
                  <a:srgbClr val="545454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2024 – </a:t>
            </a:r>
            <a:r>
              <a:rPr lang="it-IT" sz="1333" b="1" dirty="0" err="1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A.Li.Sa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– vietata la copia, la riproduzione e la diffusione con ogni mezzo senza il consenso scritto dell’autore.</a:t>
            </a:r>
            <a:endParaRPr lang="it-IT" sz="1333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864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67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7057FE-8D87-282C-4504-EFC7637652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8836" y="2120629"/>
            <a:ext cx="11326389" cy="1325563"/>
          </a:xfrm>
        </p:spPr>
        <p:txBody>
          <a:bodyPr>
            <a:noAutofit/>
          </a:bodyPr>
          <a:lstStyle/>
          <a:p>
            <a:pPr algn="ctr"/>
            <a:r>
              <a:rPr lang="it-IT" sz="3200" dirty="0">
                <a:ea typeface="Calibri" panose="020F0502020204030204" pitchFamily="34" charset="0"/>
                <a:cs typeface="Times New Roman" panose="02020603050405020304" pitchFamily="18" charset="0"/>
              </a:rPr>
              <a:t>Inizio</a:t>
            </a:r>
            <a:endParaRPr lang="it-IT" sz="3200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876B18F-95A4-AC42-B15B-9907ABD1F01D}"/>
              </a:ext>
            </a:extLst>
          </p:cNvPr>
          <p:cNvSpPr/>
          <p:nvPr/>
        </p:nvSpPr>
        <p:spPr>
          <a:xfrm>
            <a:off x="0" y="-237893"/>
            <a:ext cx="12192000" cy="4365756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t-I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90ADCE61-B53B-25FC-9964-36F0FDEF8753}"/>
              </a:ext>
            </a:extLst>
          </p:cNvPr>
          <p:cNvSpPr txBox="1">
            <a:spLocks/>
          </p:cNvSpPr>
          <p:nvPr/>
        </p:nvSpPr>
        <p:spPr>
          <a:xfrm>
            <a:off x="0" y="-237893"/>
            <a:ext cx="12192000" cy="35594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ctr" defTabSz="914377">
              <a:defRPr/>
            </a:pPr>
            <a:br>
              <a:rPr lang="it-IT" sz="4000" dirty="0">
                <a:solidFill>
                  <a:prstClr val="white"/>
                </a:solidFill>
              </a:rPr>
            </a:br>
            <a:r>
              <a:rPr lang="it-IT" sz="4800" dirty="0">
                <a:solidFill>
                  <a:prstClr val="white"/>
                </a:solidFill>
              </a:rPr>
              <a:t>Conferenza Stampa 22 Febbraio 2024</a:t>
            </a:r>
          </a:p>
          <a:p>
            <a:pPr lvl="0" algn="ctr" defTabSz="914377">
              <a:defRPr/>
            </a:pPr>
            <a:endParaRPr lang="it-IT" sz="4800" dirty="0">
              <a:solidFill>
                <a:prstClr val="white"/>
              </a:solidFill>
            </a:endParaRPr>
          </a:p>
          <a:p>
            <a:pPr marL="571500" lvl="0" indent="-571500" defTabSz="914377">
              <a:buFont typeface="Arial" panose="020B0604020202020204" pitchFamily="34" charset="0"/>
              <a:buChar char="♦"/>
              <a:defRPr/>
            </a:pPr>
            <a:r>
              <a:rPr lang="it-IT" sz="4400" dirty="0">
                <a:solidFill>
                  <a:prstClr val="white"/>
                </a:solidFill>
              </a:rPr>
              <a:t>Il mancato riconoscimento dell’età nel riparto delle risorse per il Sistema Sanitario Regionale</a:t>
            </a:r>
          </a:p>
        </p:txBody>
      </p:sp>
    </p:spTree>
    <p:extLst>
      <p:ext uri="{BB962C8B-B14F-4D97-AF65-F5344CB8AC3E}">
        <p14:creationId xmlns:p14="http://schemas.microsoft.com/office/powerpoint/2010/main" val="3369691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302791" y="1808227"/>
            <a:ext cx="120898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Stato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49571" y="91432"/>
            <a:ext cx="1186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riparto delle risorse per il Sistema Sanitario Regionale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2042704" y="3552693"/>
            <a:ext cx="168668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Regioni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2868431" y="5356435"/>
            <a:ext cx="1863991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Aziende</a:t>
            </a:r>
          </a:p>
        </p:txBody>
      </p:sp>
      <p:cxnSp>
        <p:nvCxnSpPr>
          <p:cNvPr id="13" name="Connettore 2 12"/>
          <p:cNvCxnSpPr/>
          <p:nvPr/>
        </p:nvCxnSpPr>
        <p:spPr>
          <a:xfrm>
            <a:off x="1892892" y="2475825"/>
            <a:ext cx="882392" cy="1078539"/>
          </a:xfrm>
          <a:prstGeom prst="straightConnector1">
            <a:avLst/>
          </a:prstGeom>
          <a:ln w="114300">
            <a:solidFill>
              <a:srgbClr val="00206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2334088" y="2695818"/>
            <a:ext cx="2037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Criteri di Riparto</a:t>
            </a:r>
          </a:p>
        </p:txBody>
      </p:sp>
      <p:cxnSp>
        <p:nvCxnSpPr>
          <p:cNvPr id="28" name="Connettore 2 27"/>
          <p:cNvCxnSpPr/>
          <p:nvPr/>
        </p:nvCxnSpPr>
        <p:spPr>
          <a:xfrm>
            <a:off x="2859678" y="4242036"/>
            <a:ext cx="882392" cy="1078539"/>
          </a:xfrm>
          <a:prstGeom prst="straightConnector1">
            <a:avLst/>
          </a:prstGeom>
          <a:ln w="114300">
            <a:solidFill>
              <a:srgbClr val="00206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3900525" y="4039375"/>
            <a:ext cx="827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Criteri Regionali, in Liguria</a:t>
            </a:r>
          </a:p>
          <a:p>
            <a:r>
              <a:rPr lang="mr-IN" sz="2000" dirty="0">
                <a:latin typeface="Arial" charset="0"/>
                <a:ea typeface="Arial" charset="0"/>
                <a:cs typeface="Arial" charset="0"/>
              </a:rPr>
              <a:t>-</a:t>
            </a:r>
            <a:r>
              <a:rPr lang="it-IT" sz="2000" dirty="0">
                <a:latin typeface="Arial" charset="0"/>
                <a:ea typeface="Arial" charset="0"/>
                <a:cs typeface="Arial" charset="0"/>
              </a:rPr>
              <a:t> Quota capitaria per prevenzione e territorio</a:t>
            </a:r>
          </a:p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- Produzione ospedaliera (ricoveri ordinari e diurni, funzioni non tariffate, ecc.) e ambulatoriale</a:t>
            </a:r>
          </a:p>
        </p:txBody>
      </p:sp>
      <p:sp>
        <p:nvSpPr>
          <p:cNvPr id="30" name="Ovale 29"/>
          <p:cNvSpPr/>
          <p:nvPr/>
        </p:nvSpPr>
        <p:spPr>
          <a:xfrm>
            <a:off x="1892892" y="2475826"/>
            <a:ext cx="2799097" cy="74863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4732422" y="2516578"/>
            <a:ext cx="56403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L'allocazione delle risorse e dei servizi secondo i bisogni.</a:t>
            </a:r>
          </a:p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Quali sono i criteri?</a:t>
            </a:r>
          </a:p>
          <a:p>
            <a:r>
              <a:rPr lang="it-IT" sz="2000" dirty="0">
                <a:latin typeface="Arial" charset="0"/>
                <a:ea typeface="Arial" charset="0"/>
                <a:cs typeface="Arial" charset="0"/>
              </a:rPr>
              <a:t>Quali sono i determinanti?</a:t>
            </a:r>
          </a:p>
        </p:txBody>
      </p:sp>
    </p:spTree>
    <p:extLst>
      <p:ext uri="{BB962C8B-B14F-4D97-AF65-F5344CB8AC3E}">
        <p14:creationId xmlns:p14="http://schemas.microsoft.com/office/powerpoint/2010/main" val="88116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137160" y="0"/>
            <a:ext cx="105788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determinanti di spesa e il riparto delle risorse:</a:t>
            </a:r>
          </a:p>
          <a:p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spesa ospedaliera</a:t>
            </a:r>
          </a:p>
        </p:txBody>
      </p:sp>
      <p:graphicFrame>
        <p:nvGraphicFramePr>
          <p:cNvPr id="6" name="Grafico 5"/>
          <p:cNvGraphicFramePr/>
          <p:nvPr/>
        </p:nvGraphicFramePr>
        <p:xfrm>
          <a:off x="5426591" y="1350104"/>
          <a:ext cx="7383780" cy="4869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ico 10"/>
          <p:cNvGraphicFramePr/>
          <p:nvPr>
            <p:extLst>
              <p:ext uri="{D42A27DB-BD31-4B8C-83A1-F6EECF244321}">
                <p14:modId xmlns:p14="http://schemas.microsoft.com/office/powerpoint/2010/main" val="1303885681"/>
              </p:ext>
            </p:extLst>
          </p:nvPr>
        </p:nvGraphicFramePr>
        <p:xfrm>
          <a:off x="4082376" y="1478441"/>
          <a:ext cx="7970592" cy="4474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olo 1">
            <a:extLst>
              <a:ext uri="{FF2B5EF4-FFF2-40B4-BE49-F238E27FC236}">
                <a16:creationId xmlns:a16="http://schemas.microsoft.com/office/drawing/2014/main" id="{90ADCE61-B53B-25FC-9964-36F0FDEF8753}"/>
              </a:ext>
            </a:extLst>
          </p:cNvPr>
          <p:cNvSpPr txBox="1">
            <a:spLocks/>
          </p:cNvSpPr>
          <p:nvPr/>
        </p:nvSpPr>
        <p:spPr>
          <a:xfrm>
            <a:off x="360557" y="1478441"/>
            <a:ext cx="3384935" cy="1838247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sz="2000" b="0" dirty="0">
                <a:solidFill>
                  <a:schemeClr val="tx1"/>
                </a:solidFill>
              </a:rPr>
              <a:t>Di quanto aumenta negli adulti tra 65 e 64 anni di età e negli over75 la spesa ospedaliera rispetto ad un adulto?</a:t>
            </a:r>
          </a:p>
          <a:p>
            <a:endParaRPr lang="it-IT" sz="2000" b="0" dirty="0">
              <a:solidFill>
                <a:schemeClr val="tx1"/>
              </a:solidFill>
            </a:endParaRPr>
          </a:p>
          <a:p>
            <a:endParaRPr lang="it-IT" sz="2000" b="0" dirty="0">
              <a:solidFill>
                <a:schemeClr val="tx1"/>
              </a:solidFill>
            </a:endParaRPr>
          </a:p>
          <a:p>
            <a:endParaRPr lang="it-IT" sz="2000" b="0" dirty="0">
              <a:solidFill>
                <a:schemeClr val="tx1"/>
              </a:solidFill>
            </a:endParaRPr>
          </a:p>
          <a:p>
            <a:r>
              <a:rPr lang="it-IT" sz="2000" b="0" dirty="0">
                <a:solidFill>
                  <a:schemeClr val="tx1"/>
                </a:solidFill>
              </a:rPr>
              <a:t>Standardizzare per età la produzione ospedaliera considerando l’attuale peso del 34% porterebbe ad un incremento di risorse per la Liguria pari a € 100.000.000</a:t>
            </a:r>
          </a:p>
        </p:txBody>
      </p:sp>
      <p:cxnSp>
        <p:nvCxnSpPr>
          <p:cNvPr id="7" name="Connettore 2 6"/>
          <p:cNvCxnSpPr/>
          <p:nvPr/>
        </p:nvCxnSpPr>
        <p:spPr>
          <a:xfrm>
            <a:off x="10435503" y="3199609"/>
            <a:ext cx="0" cy="1081825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 flipH="1">
            <a:off x="9865895" y="3448261"/>
            <a:ext cx="16156" cy="947276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H="1">
            <a:off x="9296287" y="3715779"/>
            <a:ext cx="16156" cy="79200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flipH="1">
            <a:off x="8726793" y="3885434"/>
            <a:ext cx="16156" cy="72000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8157185" y="4245435"/>
            <a:ext cx="16156" cy="503999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425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137160" y="0"/>
            <a:ext cx="116866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riparto delle risorse per il Sistema Sanitario Regionale</a:t>
            </a:r>
          </a:p>
          <a:p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 accadrebbe in Liguria con un maggior peso dell’età</a:t>
            </a:r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667722188"/>
              </p:ext>
            </p:extLst>
          </p:nvPr>
        </p:nvGraphicFramePr>
        <p:xfrm>
          <a:off x="0" y="1407065"/>
          <a:ext cx="7639782" cy="486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1257143573"/>
              </p:ext>
            </p:extLst>
          </p:nvPr>
        </p:nvGraphicFramePr>
        <p:xfrm>
          <a:off x="5730380" y="1392756"/>
          <a:ext cx="7383780" cy="4869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951028" y="4310344"/>
            <a:ext cx="1119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 30%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957767" y="4305077"/>
            <a:ext cx="292900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    67%</a:t>
            </a:r>
          </a:p>
          <a:p>
            <a:endParaRPr lang="it-I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+€150.000.000</a:t>
            </a:r>
          </a:p>
        </p:txBody>
      </p:sp>
      <p:sp>
        <p:nvSpPr>
          <p:cNvPr id="7" name="Freccia destra 6"/>
          <p:cNvSpPr/>
          <p:nvPr/>
        </p:nvSpPr>
        <p:spPr>
          <a:xfrm>
            <a:off x="6138697" y="2672700"/>
            <a:ext cx="921919" cy="191943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2437764" y="1149412"/>
            <a:ext cx="9010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       Com’è			              Come dovrebbe essere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794324-1A88-F934-C6A0-311D56C6BA54}"/>
              </a:ext>
            </a:extLst>
          </p:cNvPr>
          <p:cNvSpPr txBox="1"/>
          <p:nvPr/>
        </p:nvSpPr>
        <p:spPr>
          <a:xfrm>
            <a:off x="767" y="1316551"/>
            <a:ext cx="35098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/>
              <a:t>🔴 riparto per età </a:t>
            </a:r>
          </a:p>
          <a:p>
            <a:r>
              <a:rPr lang="it-IT" sz="1600" dirty="0"/>
              <a:t>🔵 riparto per numero di abitanti</a:t>
            </a:r>
          </a:p>
        </p:txBody>
      </p:sp>
    </p:spTree>
    <p:extLst>
      <p:ext uri="{BB962C8B-B14F-4D97-AF65-F5344CB8AC3E}">
        <p14:creationId xmlns:p14="http://schemas.microsoft.com/office/powerpoint/2010/main" val="3695160414"/>
      </p:ext>
    </p:extLst>
  </p:cSld>
  <p:clrMapOvr>
    <a:masterClrMapping/>
  </p:clrMapOvr>
</p:sld>
</file>

<file path=ppt/theme/theme1.xml><?xml version="1.0" encoding="utf-8"?>
<a:theme xmlns:a="http://schemas.openxmlformats.org/drawingml/2006/main" name="modello ppt alis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 ppt alisa" id="{FCB3653B-F05D-4CEA-BC35-B88B7CAF9325}" vid="{9994B5D2-D26E-4211-8578-FD0FBBDF2A3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2419616</TotalTime>
  <Words>195</Words>
  <Application>Microsoft Office PowerPoint</Application>
  <PresentationFormat>Widescreen</PresentationFormat>
  <Paragraphs>36</Paragraphs>
  <Slides>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modello ppt alisa</vt:lpstr>
      <vt:lpstr>Inizio</vt:lpstr>
      <vt:lpstr>Presentazione standard di PowerPoint</vt:lpstr>
      <vt:lpstr>Presentazione standard di PowerPoint</vt:lpstr>
      <vt:lpstr>Presentazione standard di PowerPoint</vt:lpstr>
    </vt:vector>
  </TitlesOfParts>
  <Company>A.Li.Sa. - Agenzia Ligure Sanitaria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Ansaldi Filippo</dc:creator>
  <cp:lastModifiedBy>Russo Luca</cp:lastModifiedBy>
  <cp:revision>117</cp:revision>
  <cp:lastPrinted>2023-10-23T08:08:57Z</cp:lastPrinted>
  <dcterms:created xsi:type="dcterms:W3CDTF">2023-10-05T09:07:18Z</dcterms:created>
  <dcterms:modified xsi:type="dcterms:W3CDTF">2024-02-22T13:06:20Z</dcterms:modified>
</cp:coreProperties>
</file>