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347" r:id="rId3"/>
    <p:sldId id="267" r:id="rId4"/>
    <p:sldId id="344" r:id="rId5"/>
    <p:sldId id="343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75" d="100"/>
          <a:sy n="75" d="100"/>
        </p:scale>
        <p:origin x="26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153223701713754"/>
          <c:y val="2.94744071735057E-2"/>
          <c:w val="0.84700726380383784"/>
          <c:h val="0.8594231504978521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Foglio1!$A$2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0000FF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132989516730891"/>
                      <c:h val="0.112450971711365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939-490E-A764-67C280EE6F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Foglio1!$B$1:$B$1</c:f>
              <c:strCache>
                <c:ptCount val="1"/>
                <c:pt idx="0">
                  <c:v>Erogato 2023</c:v>
                </c:pt>
              </c:strCache>
            </c:strRef>
          </c:cat>
          <c:val>
            <c:numRef>
              <c:f>Foglio1!$B$2:$B$2</c:f>
              <c:numCache>
                <c:formatCode>#,##0</c:formatCode>
                <c:ptCount val="1"/>
                <c:pt idx="0">
                  <c:v>1603552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94-4A50-9D8A-2CD1BEB6501C}"/>
            </c:ext>
          </c:extLst>
        </c:ser>
        <c:ser>
          <c:idx val="1"/>
          <c:order val="1"/>
          <c:tx>
            <c:strRef>
              <c:f>Foglio1!$A$3</c:f>
              <c:strCache>
                <c:ptCount val="1"/>
                <c:pt idx="0">
                  <c:v>Incremento 2023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62324052758238"/>
                      <c:h val="0.112450971711365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939-490E-A764-67C280EE6F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Foglio1!$B$1:$B$1</c:f>
              <c:strCache>
                <c:ptCount val="1"/>
                <c:pt idx="0">
                  <c:v>Erogato 2023</c:v>
                </c:pt>
              </c:strCache>
            </c:strRef>
          </c:cat>
          <c:val>
            <c:numRef>
              <c:f>Foglio1!$B$3:$B$3</c:f>
              <c:numCache>
                <c:formatCode>#,##0</c:formatCode>
                <c:ptCount val="1"/>
                <c:pt idx="0">
                  <c:v>168728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94-4A50-9D8A-2CD1BEB6501C}"/>
            </c:ext>
          </c:extLst>
        </c:ser>
        <c:ser>
          <c:idx val="3"/>
          <c:order val="3"/>
          <c:tx>
            <c:strRef>
              <c:f>Foglio1!$A$4</c:f>
              <c:strCache>
                <c:ptCount val="1"/>
                <c:pt idx="0">
                  <c:v>Drop out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Foglio1!$B$1:$B$1</c:f>
              <c:strCache>
                <c:ptCount val="1"/>
                <c:pt idx="0">
                  <c:v>Erogato 2023</c:v>
                </c:pt>
              </c:strCache>
            </c:strRef>
          </c:cat>
          <c:val>
            <c:numRef>
              <c:f>Foglio1!$B$4:$B$4</c:f>
              <c:numCache>
                <c:formatCode>General</c:formatCode>
                <c:ptCount val="1"/>
                <c:pt idx="0">
                  <c:v>96420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CE-47F6-9115-F73D51F4D2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overlap val="100"/>
        <c:axId val="781864336"/>
        <c:axId val="934922160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Foglio1!#REF!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 w="19050">
                    <a:solidFill>
                      <a:schemeClr val="tx1"/>
                    </a:solidFill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Foglio1!$B$1:$B$1</c15:sqref>
                        </c15:formulaRef>
                      </c:ext>
                    </c:extLst>
                    <c:strCache>
                      <c:ptCount val="1"/>
                      <c:pt idx="0">
                        <c:v>Erogato 2023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Foglio1!#REF!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1794-4A50-9D8A-2CD1BEB6501C}"/>
                  </c:ext>
                </c:extLst>
              </c15:ser>
            </c15:filteredBarSeries>
          </c:ext>
        </c:extLst>
      </c:barChart>
      <c:catAx>
        <c:axId val="781864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  <c:crossAx val="934922160"/>
        <c:crosses val="autoZero"/>
        <c:auto val="1"/>
        <c:lblAlgn val="ctr"/>
        <c:lblOffset val="100"/>
        <c:noMultiLvlLbl val="0"/>
      </c:catAx>
      <c:valAx>
        <c:axId val="934922160"/>
        <c:scaling>
          <c:orientation val="minMax"/>
          <c:max val="25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  <c:crossAx val="781864336"/>
        <c:crosses val="autoZero"/>
        <c:crossBetween val="between"/>
        <c:majorUnit val="200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544370246666399"/>
          <c:y val="0"/>
          <c:w val="0.63797604825248688"/>
          <c:h val="0.179050871361416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8.4365034448818904E-2"/>
          <c:y val="0.20398836097512543"/>
          <c:w val="0.89844746555118116"/>
          <c:h val="0.66670529855405392"/>
        </c:manualLayout>
      </c:layout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RMN prescritte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square"/>
            <c:size val="1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63500" cap="rnd">
                <a:solidFill>
                  <a:schemeClr val="tx1"/>
                </a:solidFill>
                <a:prstDash val="sysDot"/>
              </a:ln>
              <a:effectLst/>
            </c:spPr>
            <c:trendlineType val="exp"/>
            <c:dispRSqr val="0"/>
            <c:dispEq val="0"/>
          </c:trendline>
          <c:cat>
            <c:numRef>
              <c:f>Foglio1!$A$2:$A$7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Foglio1!$B$2:$B$7</c:f>
              <c:numCache>
                <c:formatCode>General</c:formatCode>
                <c:ptCount val="6"/>
                <c:pt idx="0">
                  <c:v>78190</c:v>
                </c:pt>
                <c:pt idx="3">
                  <c:v>109670</c:v>
                </c:pt>
                <c:pt idx="4">
                  <c:v>135380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AEF-4176-B509-BD12532576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7566240"/>
        <c:axId val="957559168"/>
      </c:lineChart>
      <c:catAx>
        <c:axId val="957566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  <c:crossAx val="957559168"/>
        <c:crosses val="autoZero"/>
        <c:auto val="1"/>
        <c:lblAlgn val="ctr"/>
        <c:lblOffset val="100"/>
        <c:noMultiLvlLbl val="0"/>
      </c:catAx>
      <c:valAx>
        <c:axId val="957559168"/>
        <c:scaling>
          <c:orientation val="minMax"/>
          <c:min val="5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  <c:crossAx val="957566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7716758114687681"/>
          <c:y val="0.14813145004112632"/>
          <c:w val="0.30843983759842519"/>
          <c:h val="0.125850508990495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C9B60-2C47-4CEA-9673-96C1F9D48762}" type="datetimeFigureOut">
              <a:rPr lang="it-IT" smtClean="0"/>
              <a:t>07/02/2024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9EF84-3030-42FC-9A18-3B069A3AEE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492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907972" y="732343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9C86265C-A43A-4A4F-9E24-FA8EE4D1DA1D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20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029082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577" y="1047442"/>
            <a:ext cx="11722088" cy="5129523"/>
          </a:xfrm>
          <a:prstGeom prst="rect">
            <a:avLst/>
          </a:prstGeom>
        </p:spPr>
        <p:txBody>
          <a:bodyPr/>
          <a:lstStyle>
            <a:lvl1pPr marL="304792" indent="-304792">
              <a:buFont typeface="Arial" panose="020B0604020202020204" pitchFamily="34" charset="0"/>
              <a:buChar char="♦"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377" indent="-304792">
              <a:buFont typeface="Arial" panose="020B0604020202020204" pitchFamily="34" charset="0"/>
              <a:buChar char="•"/>
              <a:defRPr sz="266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523962" indent="-304792"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133547" indent="-304792">
              <a:buFont typeface="Arial" panose="020B0604020202020204" pitchFamily="34" charset="0"/>
              <a:buChar char="•"/>
              <a:defRPr sz="2133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743131" indent="-304792">
              <a:buFont typeface="Arial" panose="020B0604020202020204" pitchFamily="34" charset="0"/>
              <a:buChar char="•"/>
              <a:defRPr sz="2133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itolo 1">
            <a:extLst>
              <a:ext uri="{FF2B5EF4-FFF2-40B4-BE49-F238E27FC236}">
                <a16:creationId xmlns:a16="http://schemas.microsoft.com/office/drawing/2014/main" id="{93F261C8-7E82-18B4-3B57-989228525C76}"/>
              </a:ext>
            </a:extLst>
          </p:cNvPr>
          <p:cNvSpPr txBox="1">
            <a:spLocks/>
          </p:cNvSpPr>
          <p:nvPr userDrawn="1"/>
        </p:nvSpPr>
        <p:spPr>
          <a:xfrm>
            <a:off x="173576" y="-7363"/>
            <a:ext cx="10515600" cy="480449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kern="120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sz="3067" dirty="0"/>
              <a:t>Fare clic per modificare lo stile del titolo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AA0B84D1-D17C-4B13-D134-4145D0904A6E}"/>
              </a:ext>
            </a:extLst>
          </p:cNvPr>
          <p:cNvSpPr/>
          <p:nvPr userDrawn="1"/>
        </p:nvSpPr>
        <p:spPr>
          <a:xfrm>
            <a:off x="0" y="0"/>
            <a:ext cx="12192000" cy="1034572"/>
          </a:xfrm>
          <a:prstGeom prst="rect">
            <a:avLst/>
          </a:prstGeom>
          <a:solidFill>
            <a:srgbClr val="1C4F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dirty="0"/>
          </a:p>
        </p:txBody>
      </p:sp>
      <p:sp>
        <p:nvSpPr>
          <p:cNvPr id="5" name="Segnaposto titolo 1">
            <a:extLst>
              <a:ext uri="{FF2B5EF4-FFF2-40B4-BE49-F238E27FC236}">
                <a16:creationId xmlns:a16="http://schemas.microsoft.com/office/drawing/2014/main" id="{60B7E0C4-5347-6680-74B4-66E9499EC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7" y="12870"/>
            <a:ext cx="11722089" cy="4804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3733"/>
            </a:lvl1pPr>
          </a:lstStyle>
          <a:p>
            <a:r>
              <a:rPr lang="it-IT" dirty="0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412224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EE63EA28-31AD-2046-AA76-ADB87DD187C7}"/>
              </a:ext>
            </a:extLst>
          </p:cNvPr>
          <p:cNvSpPr/>
          <p:nvPr userDrawn="1"/>
        </p:nvSpPr>
        <p:spPr>
          <a:xfrm>
            <a:off x="0" y="-255639"/>
            <a:ext cx="12192000" cy="1415845"/>
          </a:xfrm>
          <a:prstGeom prst="rect">
            <a:avLst/>
          </a:prstGeom>
          <a:solidFill>
            <a:srgbClr val="3952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64575" y="12870"/>
            <a:ext cx="10515600" cy="4804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10" name="Picture 2" descr="Immagin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9019" y="6276739"/>
            <a:ext cx="1240896" cy="54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DFF3F4A8-E8DB-53CE-0628-A6FA7DA378E4}"/>
              </a:ext>
            </a:extLst>
          </p:cNvPr>
          <p:cNvSpPr txBox="1"/>
          <p:nvPr userDrawn="1"/>
        </p:nvSpPr>
        <p:spPr>
          <a:xfrm>
            <a:off x="1243329" y="6461612"/>
            <a:ext cx="9736847" cy="297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333" b="1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Copyright ©</a:t>
            </a:r>
            <a:r>
              <a:rPr lang="it-IT" sz="1333" b="1" dirty="0">
                <a:solidFill>
                  <a:srgbClr val="545454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333" b="1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2024 – </a:t>
            </a:r>
            <a:r>
              <a:rPr lang="it-IT" sz="1333" b="1" dirty="0" err="1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A.Li.Sa</a:t>
            </a:r>
            <a:r>
              <a:rPr lang="it-IT" sz="1333" b="1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– vietata la copia, la riproduzione e la diffusione con ogni mezzo senza il consenso scritto dell’autore.</a:t>
            </a:r>
            <a:endParaRPr lang="it-IT" sz="1333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2655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067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7057FE-8D87-282C-4504-EFC7637652A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8836" y="2120629"/>
            <a:ext cx="11326389" cy="1325563"/>
          </a:xfrm>
        </p:spPr>
        <p:txBody>
          <a:bodyPr>
            <a:noAutofit/>
          </a:bodyPr>
          <a:lstStyle/>
          <a:p>
            <a:pPr algn="ctr"/>
            <a:r>
              <a:rPr lang="it-IT" sz="3200" dirty="0">
                <a:ea typeface="Calibri" panose="020F0502020204030204" pitchFamily="34" charset="0"/>
                <a:cs typeface="Times New Roman" panose="02020603050405020304" pitchFamily="18" charset="0"/>
              </a:rPr>
              <a:t>Inizio</a:t>
            </a:r>
            <a:endParaRPr lang="it-IT" sz="3200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876B18F-95A4-AC42-B15B-9907ABD1F01D}"/>
              </a:ext>
            </a:extLst>
          </p:cNvPr>
          <p:cNvSpPr/>
          <p:nvPr/>
        </p:nvSpPr>
        <p:spPr>
          <a:xfrm>
            <a:off x="0" y="-237893"/>
            <a:ext cx="12192000" cy="4365756"/>
          </a:xfrm>
          <a:prstGeom prst="rect">
            <a:avLst/>
          </a:prstGeom>
          <a:solidFill>
            <a:srgbClr val="3952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90ADCE61-B53B-25FC-9964-36F0FDEF8753}"/>
              </a:ext>
            </a:extLst>
          </p:cNvPr>
          <p:cNvSpPr txBox="1">
            <a:spLocks/>
          </p:cNvSpPr>
          <p:nvPr/>
        </p:nvSpPr>
        <p:spPr>
          <a:xfrm>
            <a:off x="202635" y="90440"/>
            <a:ext cx="11786729" cy="745893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Conferenza Stampa 7 Febbraio 2024</a:t>
            </a:r>
          </a:p>
          <a:p>
            <a:pPr marL="0" marR="0" lvl="0" indent="0" algn="ctr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R="0" lvl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R="0" lvl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R="0" lvl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3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Offerta per i cittadini liguri </a:t>
            </a:r>
            <a:r>
              <a:rPr kumimoji="0" lang="it-IT" sz="360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 liste </a:t>
            </a:r>
            <a:r>
              <a:rPr kumimoji="0" lang="it-IT" sz="3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d’attesa: focus sulle azioni previste</a:t>
            </a:r>
            <a:r>
              <a:rPr kumimoji="0" lang="it-IT" sz="360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per </a:t>
            </a:r>
            <a:r>
              <a:rPr kumimoji="0" lang="it-IT" sz="3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la diagnostica per immagini</a:t>
            </a:r>
          </a:p>
          <a:p>
            <a:pPr marL="571500" marR="0" lvl="0" indent="-57150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♦"/>
              <a:tabLst/>
              <a:defRPr/>
            </a:pPr>
            <a:endParaRPr kumimoji="0" lang="it-IT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73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AB92A-1EAA-41AA-466E-F81AEC2C46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6937848C-44E6-CF1F-285F-BC415146A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892488"/>
              </p:ext>
            </p:extLst>
          </p:nvPr>
        </p:nvGraphicFramePr>
        <p:xfrm>
          <a:off x="412955" y="1347020"/>
          <a:ext cx="4366863" cy="5014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0340F578-50EC-64FA-DC99-34B7D430F7E0}"/>
              </a:ext>
            </a:extLst>
          </p:cNvPr>
          <p:cNvSpPr txBox="1"/>
          <p:nvPr/>
        </p:nvSpPr>
        <p:spPr>
          <a:xfrm>
            <a:off x="412954" y="0"/>
            <a:ext cx="116251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Piano Organizzativo Regionale di recupero Liste di Attesa [PORLA] Prestazioni di diagnostica per immagini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224AA918-FCD9-93A2-BD36-2FB6F5A4D121}"/>
              </a:ext>
            </a:extLst>
          </p:cNvPr>
          <p:cNvSpPr txBox="1"/>
          <p:nvPr/>
        </p:nvSpPr>
        <p:spPr>
          <a:xfrm>
            <a:off x="5008418" y="1294876"/>
            <a:ext cx="7103661" cy="4985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Quadro attuale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♦"/>
              <a:tabLst/>
              <a:defRPr/>
            </a:pP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Notevole aumento della Domanda: +4,6% [per alcuni esami +24%]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♦"/>
              <a:tabLst/>
              <a:defRPr/>
            </a:pPr>
            <a:r>
              <a:rPr lang="it-IT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Superiore aumento </a:t>
            </a: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della Produzione: +10,5%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♦"/>
              <a:tabLst/>
              <a:defRPr/>
            </a:pPr>
            <a:r>
              <a:rPr lang="it-IT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Rilevante inappropriatezza prescrittiva</a:t>
            </a: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Azioni nel 2024: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♦"/>
              <a:tabLst/>
              <a:defRPr/>
            </a:pP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Aumento dell’offerta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lvl="0" indent="-285750">
              <a:buFont typeface="Wingdings" panose="05000000000000000000" pitchFamily="2" charset="2"/>
              <a:buChar char="à"/>
              <a:defRPr/>
            </a:pPr>
            <a:r>
              <a:rPr lang="it-IT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Manifestazioni di interesse</a:t>
            </a:r>
          </a:p>
          <a:p>
            <a:pPr marL="742950" lvl="1" indent="-285750">
              <a:buFont typeface="Arial" panose="020B0604020202020204" pitchFamily="34" charset="0"/>
              <a:buChar char="♦"/>
              <a:defRPr/>
            </a:pPr>
            <a:r>
              <a:rPr lang="it-IT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€ 7.342.661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€ fase di espletamento </a:t>
            </a:r>
          </a:p>
          <a:p>
            <a:pPr lvl="1"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equivalente a 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ca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120 mila prestazioni</a:t>
            </a:r>
          </a:p>
          <a:p>
            <a:pPr marL="742950" lvl="1" indent="-285750">
              <a:buFont typeface="Arial" panose="020B0604020202020204" pitchFamily="34" charset="0"/>
              <a:buChar char="♦"/>
              <a:defRPr/>
            </a:pPr>
            <a:r>
              <a:rPr lang="it-IT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Produzione complessiva attesa a tendere 1.900.000 prestazioni di diagnostica per immagini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lvl="0" indent="-285750">
              <a:buFont typeface="Wingdings" panose="05000000000000000000" pitchFamily="2" charset="2"/>
              <a:buChar char="à"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Potenziamento dell’attività straordinaria per i professionisti [Legge di bilancio 2023]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Spinta all’appropriatezza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lang="it-IT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Spinta al miglioramento della qualità dell’offerta </a:t>
            </a:r>
            <a:r>
              <a:rPr lang="it-IT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[Legge 118/2022]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F3DB3E52-F4E3-5D2A-C643-796C989CEE09}"/>
              </a:ext>
            </a:extLst>
          </p:cNvPr>
          <p:cNvSpPr txBox="1"/>
          <p:nvPr/>
        </p:nvSpPr>
        <p:spPr>
          <a:xfrm>
            <a:off x="3980396" y="2729811"/>
            <a:ext cx="1311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+10,5%</a:t>
            </a:r>
          </a:p>
        </p:txBody>
      </p:sp>
    </p:spTree>
    <p:extLst>
      <p:ext uri="{BB962C8B-B14F-4D97-AF65-F5344CB8AC3E}">
        <p14:creationId xmlns:p14="http://schemas.microsoft.com/office/powerpoint/2010/main" val="2508274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AB92A-1EAA-41AA-466E-F81AEC2C46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0340F578-50EC-64FA-DC99-34B7D430F7E0}"/>
              </a:ext>
            </a:extLst>
          </p:cNvPr>
          <p:cNvSpPr txBox="1"/>
          <p:nvPr/>
        </p:nvSpPr>
        <p:spPr>
          <a:xfrm>
            <a:off x="135472" y="0"/>
            <a:ext cx="119210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L’aumento della domanda di prestazioni di diagnostica per immagini</a:t>
            </a:r>
          </a:p>
          <a:p>
            <a:r>
              <a:rPr lang="it-IT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L’esempio della Risonanze Magnetiche [RMN]</a:t>
            </a:r>
          </a:p>
        </p:txBody>
      </p:sp>
      <p:graphicFrame>
        <p:nvGraphicFramePr>
          <p:cNvPr id="8" name="Grafico 7"/>
          <p:cNvGraphicFramePr/>
          <p:nvPr>
            <p:extLst>
              <p:ext uri="{D42A27DB-BD31-4B8C-83A1-F6EECF244321}">
                <p14:modId xmlns:p14="http://schemas.microsoft.com/office/powerpoint/2010/main" val="2526886545"/>
              </p:ext>
            </p:extLst>
          </p:nvPr>
        </p:nvGraphicFramePr>
        <p:xfrm>
          <a:off x="1302327" y="719666"/>
          <a:ext cx="8857673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Connettore 2 9"/>
          <p:cNvCxnSpPr/>
          <p:nvPr/>
        </p:nvCxnSpPr>
        <p:spPr>
          <a:xfrm flipH="1">
            <a:off x="2857502" y="2371694"/>
            <a:ext cx="10389" cy="2160000"/>
          </a:xfrm>
          <a:prstGeom prst="straightConnector1">
            <a:avLst/>
          </a:prstGeom>
          <a:ln w="508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2867891" y="2775025"/>
            <a:ext cx="457689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Rispetto al 2023 +73%</a:t>
            </a:r>
          </a:p>
          <a:p>
            <a:r>
              <a:rPr lang="it-IT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Rispetto alla proiezione 2024 +100%</a:t>
            </a:r>
          </a:p>
          <a:p>
            <a:r>
              <a:rPr lang="it-IT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Ovvero il doppio!</a:t>
            </a:r>
          </a:p>
        </p:txBody>
      </p:sp>
      <p:sp>
        <p:nvSpPr>
          <p:cNvPr id="2" name="CasellaDiTesto 1"/>
          <p:cNvSpPr txBox="1"/>
          <p:nvPr/>
        </p:nvSpPr>
        <p:spPr>
          <a:xfrm rot="16200000">
            <a:off x="1971" y="3376943"/>
            <a:ext cx="22621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RMN prescritte (/anno)</a:t>
            </a:r>
          </a:p>
        </p:txBody>
      </p:sp>
    </p:spTree>
    <p:extLst>
      <p:ext uri="{BB962C8B-B14F-4D97-AF65-F5344CB8AC3E}">
        <p14:creationId xmlns:p14="http://schemas.microsoft.com/office/powerpoint/2010/main" val="1902889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4F5D1-E4C5-08F8-0FD5-813CA564E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olo 1">
            <a:extLst>
              <a:ext uri="{FF2B5EF4-FFF2-40B4-BE49-F238E27FC236}">
                <a16:creationId xmlns:a16="http://schemas.microsoft.com/office/drawing/2014/main" id="{329DBA5C-39DC-A202-DA13-46EE07F4B5AF}"/>
              </a:ext>
            </a:extLst>
          </p:cNvPr>
          <p:cNvSpPr txBox="1">
            <a:spLocks/>
          </p:cNvSpPr>
          <p:nvPr/>
        </p:nvSpPr>
        <p:spPr>
          <a:xfrm>
            <a:off x="245919" y="-78016"/>
            <a:ext cx="11346180" cy="997325"/>
          </a:xfrm>
          <a:prstGeom prst="rect">
            <a:avLst/>
          </a:prstGeom>
          <a:solidFill>
            <a:srgbClr val="1C4F6C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19170"/>
            <a:r>
              <a:rPr lang="it-IT" sz="2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Spinta all’appropriatezza</a:t>
            </a:r>
          </a:p>
          <a:p>
            <a:pPr defTabSz="1219170"/>
            <a:r>
              <a:rPr lang="it-IT" sz="2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Indicatori MES - Appropriatezza diagnostica</a:t>
            </a:r>
          </a:p>
        </p:txBody>
      </p:sp>
      <p:pic>
        <p:nvPicPr>
          <p:cNvPr id="31" name="Immagine 30">
            <a:extLst>
              <a:ext uri="{FF2B5EF4-FFF2-40B4-BE49-F238E27FC236}">
                <a16:creationId xmlns:a16="http://schemas.microsoft.com/office/drawing/2014/main" id="{DA4B265C-FED0-0204-0EFA-1859CB9BDD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0756" y="70455"/>
            <a:ext cx="2455614" cy="840744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E6945F7-594A-BAE3-C829-39AC35C0666F}"/>
              </a:ext>
            </a:extLst>
          </p:cNvPr>
          <p:cNvSpPr txBox="1"/>
          <p:nvPr/>
        </p:nvSpPr>
        <p:spPr>
          <a:xfrm>
            <a:off x="8713503" y="2283465"/>
            <a:ext cx="2357963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it-IT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Liguria 9,91% </a:t>
            </a:r>
          </a:p>
          <a:p>
            <a:pPr algn="just" defTabSz="914377"/>
            <a:r>
              <a:rPr lang="it-IT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Risonanze Magnetiche ripetute entro 12 mesi</a:t>
            </a:r>
          </a:p>
          <a:p>
            <a:pPr defTabSz="914377"/>
            <a:r>
              <a:rPr lang="it-IT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(8,53% nel 2021)</a:t>
            </a:r>
          </a:p>
        </p:txBody>
      </p:sp>
      <p:pic>
        <p:nvPicPr>
          <p:cNvPr id="15" name="Immagine 14" descr="Immagine che contiene testo, schermata, Carattere, Diagramma&#10;&#10;Descrizione generata automaticamente">
            <a:extLst>
              <a:ext uri="{FF2B5EF4-FFF2-40B4-BE49-F238E27FC236}">
                <a16:creationId xmlns:a16="http://schemas.microsoft.com/office/drawing/2014/main" id="{21C0E450-5A99-D16B-544F-F50FBDF47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83" y="1894346"/>
            <a:ext cx="8259694" cy="2018796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BDF53129-E626-7B6D-B3A1-3BFB86BCA1C9}"/>
              </a:ext>
            </a:extLst>
          </p:cNvPr>
          <p:cNvSpPr/>
          <p:nvPr/>
        </p:nvSpPr>
        <p:spPr>
          <a:xfrm>
            <a:off x="4901665" y="2253992"/>
            <a:ext cx="905164" cy="14131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401085" y="4490076"/>
            <a:ext cx="8811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Valore appropriato di pazienti che ripetono la RM colonna entro 12 mesi: 5,8%</a:t>
            </a:r>
          </a:p>
          <a:p>
            <a:r>
              <a:rPr lang="it-IT" b="1" u="sng" dirty="0">
                <a:latin typeface="Arial" panose="020B0604020202020204" pitchFamily="34" charset="0"/>
                <a:cs typeface="Arial" panose="020B0604020202020204" pitchFamily="34" charset="0"/>
              </a:rPr>
              <a:t>+71% di ripetizione dell’esame rispetto alla valore appropriato</a:t>
            </a:r>
          </a:p>
        </p:txBody>
      </p:sp>
      <p:sp>
        <p:nvSpPr>
          <p:cNvPr id="5" name="Rettangolo 4"/>
          <p:cNvSpPr/>
          <p:nvPr/>
        </p:nvSpPr>
        <p:spPr>
          <a:xfrm>
            <a:off x="1016621" y="4490076"/>
            <a:ext cx="344102" cy="7131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5049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05B2F656-3B50-3283-3894-50B720BB0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561" y="2975878"/>
            <a:ext cx="4630486" cy="3310622"/>
          </a:xfrm>
          <a:ln w="38100"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b="1" dirty="0"/>
              <a:t>PRESTAZIONI RM PER CUI SONO STATI DEFINITI CRITERI DI APPROPRIATEZZA PRESCRITTIVA CON METODO RAO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100" dirty="0"/>
              <a:t>RM DI ADDOME INFERIORE E SCAVO PELVICO SENZA E CON MDC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100" dirty="0"/>
              <a:t>RM DELL'ADDOME SUPERIORE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100" dirty="0"/>
              <a:t>RM DELL'ADDOME SUPERIORE, SENZA E CON MDC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100" dirty="0"/>
              <a:t>RM DEL COLLO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100" dirty="0"/>
              <a:t>RM DEL COLLO SENZA E CON MDC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100" dirty="0"/>
              <a:t>RM DELLA COLONNA IN TOTO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100" dirty="0"/>
              <a:t>RM DEL RACHIDE CERVICALE, DORSALE, LOMBOSACRALE E SACROCOCCIGEO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100" dirty="0"/>
              <a:t>RM DELLA COLONNA IN TOTO SENZA E CON MDC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100" dirty="0"/>
              <a:t>RM DEL RACHIDE DORSALE, LOMBO-SACRALE E SACROCOCIGGEO SENZA E CON MDC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100" dirty="0"/>
              <a:t>RM DI ENCEFALO E TRONCO ENCEFALICO, GIUNZIONE CRANIO SPINALE E RELATIVO DISTRETTO VASCOLARE, SENZA E CON CONTRASTO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100" dirty="0"/>
              <a:t>RM MUSCOLOSCHELETRICA</a:t>
            </a: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97709C50-B191-86CB-90A3-7A4E6B97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477" y="251386"/>
            <a:ext cx="11722089" cy="480449"/>
          </a:xfrm>
        </p:spPr>
        <p:txBody>
          <a:bodyPr/>
          <a:lstStyle/>
          <a:p>
            <a:r>
              <a:rPr lang="it-IT" sz="2800" dirty="0"/>
              <a:t>Spinta all’appropriatezza, esempio delle Risonanze Magnetiche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E4FC6B6-1C32-1C46-31EA-01B49A92500B}"/>
              </a:ext>
            </a:extLst>
          </p:cNvPr>
          <p:cNvSpPr txBox="1"/>
          <p:nvPr/>
        </p:nvSpPr>
        <p:spPr>
          <a:xfrm>
            <a:off x="270561" y="1212514"/>
            <a:ext cx="1182445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Le Risonanze magnetiche rientrano tra le tipologie di prestazioni per cui Il Ministero della Salute e Agenas hanno definito i criteri clinici per l’accesso appropriato e prioritario alle prestazioni tramite il metodo RAO (Raggruppamenti di attesa omogenea).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Il metodo RAO ha l’obiettivo di differenziare i tempi di attesa appropriati per i cittadini/pazienti che accedono alle prestazioni, in base a criteri clinici, concordati con medici di famiglia, medici specialisti e rappresentanti dei cittadini.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C228F8B-C1AB-B5E2-E326-B1D073A034C7}"/>
              </a:ext>
            </a:extLst>
          </p:cNvPr>
          <p:cNvSpPr txBox="1"/>
          <p:nvPr/>
        </p:nvSpPr>
        <p:spPr>
          <a:xfrm>
            <a:off x="5179292" y="2960527"/>
            <a:ext cx="6763327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r>
              <a:rPr lang="it-IT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AZIONI PREVISTE</a:t>
            </a:r>
          </a:p>
          <a:p>
            <a:pPr marL="285750" indent="-285750" algn="just" defTabSz="9144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♦"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Coinvolgimento DIAR e prescrittori</a:t>
            </a:r>
          </a:p>
          <a:p>
            <a:pPr marL="285750" indent="-285750" algn="just" defTabSz="9144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♦"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Percorsi informatici by LD</a:t>
            </a:r>
          </a:p>
          <a:p>
            <a:pPr lvl="1" algn="just">
              <a:defRPr/>
            </a:pPr>
            <a:r>
              <a:rPr lang="it-IT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Potenziamento e integrazione degli applicativi informatici che supportano la decisione clinica del prescrittore e l’assegnazione della priorità (RAO) </a:t>
            </a:r>
          </a:p>
          <a:p>
            <a:pPr lvl="1" algn="just">
              <a:defRPr/>
            </a:pPr>
            <a:r>
              <a:rPr lang="it-IT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Cruscotto di monitoraggio </a:t>
            </a:r>
          </a:p>
          <a:p>
            <a:pPr marL="285750" indent="-285750" algn="just">
              <a:buFont typeface="Arial" panose="020B0604020202020204" pitchFamily="34" charset="0"/>
              <a:buChar char="♦"/>
              <a:defRPr/>
            </a:pPr>
            <a:r>
              <a:rPr lang="it-IT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Tavolo regionale ad hoc</a:t>
            </a:r>
          </a:p>
          <a:p>
            <a:pPr lvl="1" algn="just">
              <a:defRPr/>
            </a:pPr>
            <a:r>
              <a:rPr lang="it-IT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Implementazione del governo dell’applicazione dei RAO</a:t>
            </a:r>
          </a:p>
          <a:p>
            <a:pPr lvl="1" algn="just">
              <a:defRPr/>
            </a:pPr>
            <a:r>
              <a:rPr lang="it-IT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Individuazione di slot dedicati all’interno dei PDTA Regionali</a:t>
            </a:r>
          </a:p>
          <a:p>
            <a:pPr marL="285750" indent="-285750" algn="just">
              <a:buFont typeface="Arial" panose="020B0604020202020204" pitchFamily="34" charset="0"/>
              <a:buChar char="♦"/>
              <a:defRPr/>
            </a:pPr>
            <a:r>
              <a:rPr lang="it-IT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Attività formative</a:t>
            </a:r>
          </a:p>
        </p:txBody>
      </p:sp>
    </p:spTree>
    <p:extLst>
      <p:ext uri="{BB962C8B-B14F-4D97-AF65-F5344CB8AC3E}">
        <p14:creationId xmlns:p14="http://schemas.microsoft.com/office/powerpoint/2010/main" val="785832751"/>
      </p:ext>
    </p:extLst>
  </p:cSld>
  <p:clrMapOvr>
    <a:masterClrMapping/>
  </p:clrMapOvr>
</p:sld>
</file>

<file path=ppt/theme/theme1.xml><?xml version="1.0" encoding="utf-8"?>
<a:theme xmlns:a="http://schemas.openxmlformats.org/drawingml/2006/main" name="modello ppt alis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lo ppt alisa" id="{FCB3653B-F05D-4CEA-BC35-B88B7CAF9325}" vid="{9994B5D2-D26E-4211-8578-FD0FBBDF2A3B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459</Words>
  <Application>Microsoft Office PowerPoint</Application>
  <PresentationFormat>Widescreen</PresentationFormat>
  <Paragraphs>61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Wingdings</vt:lpstr>
      <vt:lpstr>modello ppt alisa</vt:lpstr>
      <vt:lpstr>Inizio</vt:lpstr>
      <vt:lpstr>Presentazione standard di PowerPoint</vt:lpstr>
      <vt:lpstr>Presentazione standard di PowerPoint</vt:lpstr>
      <vt:lpstr>Presentazione standard di PowerPoint</vt:lpstr>
      <vt:lpstr>Spinta all’appropriatezza, esempio delle Risonanze Magnetiche</vt:lpstr>
    </vt:vector>
  </TitlesOfParts>
  <Company>A.Li.Sa. - Agenzia Ligure Sanitaria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Inizio</dc:title>
  <dc:creator>Ansaldi Filippo</dc:creator>
  <cp:lastModifiedBy>DeRiz Valentina</cp:lastModifiedBy>
  <cp:revision>26</cp:revision>
  <dcterms:created xsi:type="dcterms:W3CDTF">2024-01-30T13:51:15Z</dcterms:created>
  <dcterms:modified xsi:type="dcterms:W3CDTF">2024-02-07T13:51:40Z</dcterms:modified>
</cp:coreProperties>
</file>