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13758" r:id="rId2"/>
    <p:sldId id="13760" r:id="rId3"/>
    <p:sldId id="13759" r:id="rId4"/>
  </p:sldIdLst>
  <p:sldSz cx="12192000" cy="6858000"/>
  <p:notesSz cx="6858000" cy="994568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7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F4D42-A75C-4823-9727-14C1BC5A1B93}" type="datetimeFigureOut">
              <a:rPr lang="it-IT" smtClean="0"/>
              <a:t>25/02/2021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8F33A9-4A99-47CF-84A0-81AA5626DB0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0436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D1B48-5D91-4AAB-89D4-0DB16EE9B7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62FAE4-CCC5-458A-9D8F-69813B4FBC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EF3EB-D1DC-4F12-8AA4-DE41F1B7F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6849-842C-4347-BED8-68B99B86246A}" type="datetimeFigureOut">
              <a:rPr lang="it-IT" smtClean="0"/>
              <a:t>25/02/2021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A80DB-26D5-4B7B-B72E-23BD0432C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A7E5C-B1BE-4DED-9579-82A3BED2A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C4DD-1031-48C8-A08D-5EA493C7DC2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7363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99401-0798-49E3-848C-00192A538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62C6BC-A861-4986-BB9C-FE9B4FAE80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0BEE1-97C2-40B1-A29E-71F743C15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6849-842C-4347-BED8-68B99B86246A}" type="datetimeFigureOut">
              <a:rPr lang="it-IT" smtClean="0"/>
              <a:t>25/02/2021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4A213-DB1F-4EC3-9FC7-255CBD3A2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DD7CC-0C5B-4B5B-88DE-7AA5EDCD4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C4DD-1031-48C8-A08D-5EA493C7DC2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6625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73BAF3-D9AE-48E5-B398-952D12AF4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14A7D7-0CC2-4932-9757-0241CEAEC2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56C48-C610-497E-9A31-A9F17865E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6849-842C-4347-BED8-68B99B86246A}" type="datetimeFigureOut">
              <a:rPr lang="it-IT" smtClean="0"/>
              <a:t>25/02/2021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109711-6281-42CB-B516-9087629CC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0254B5-57E3-44F8-BE22-932251623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C4DD-1031-48C8-A08D-5EA493C7DC2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8033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873A3-652A-46AA-94A7-9D25FE2AA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0D16E-5973-4B5B-A86A-6698414F3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1790D-4DAB-419D-999F-1DF417188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6849-842C-4347-BED8-68B99B86246A}" type="datetimeFigureOut">
              <a:rPr lang="it-IT" smtClean="0"/>
              <a:t>25/02/2021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7227D-DB16-46F8-B7DE-A9AB6CE89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53E48-2E45-4E3A-ADA9-37854230D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C4DD-1031-48C8-A08D-5EA493C7DC2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1344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96635-4998-4BEC-A0C2-F92909F21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D18F6A-6253-4F4F-B05A-E3253F8135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ED60E-3E89-4858-B928-58F7141A7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6849-842C-4347-BED8-68B99B86246A}" type="datetimeFigureOut">
              <a:rPr lang="it-IT" smtClean="0"/>
              <a:t>25/02/2021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EF114-F3D3-4923-93ED-6C1C1476F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54DBB1-5CB4-4E22-90A4-448A86FB2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C4DD-1031-48C8-A08D-5EA493C7DC2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5089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CE75A-3259-46DF-A78C-DBE614AA4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4CE46-5963-46E0-97A7-9D9785942B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CA5028-C0F4-4551-9829-80A07F0B43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F5C6AF-56F6-4F4C-814F-B658DEBB4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6849-842C-4347-BED8-68B99B86246A}" type="datetimeFigureOut">
              <a:rPr lang="it-IT" smtClean="0"/>
              <a:t>25/02/2021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A041CA-DA9F-43CC-AC27-C4E837A8E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AC1049-E491-4103-9603-1F3FCB275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C4DD-1031-48C8-A08D-5EA493C7DC2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9401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23586-6393-4B79-87A6-49DB611CC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F1AA75-1B9C-4CB1-9D2F-972B212F3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EC4791-1960-481D-A094-8CDED358E2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DEBFDB-5B1F-4A4C-9398-3FBEBF667F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43232A-CFD6-45FA-8602-CF9B5D911A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FC69BC-583E-45E1-AF1B-F81012F18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6849-842C-4347-BED8-68B99B86246A}" type="datetimeFigureOut">
              <a:rPr lang="it-IT" smtClean="0"/>
              <a:t>25/02/2021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99CFAA-795A-4D3F-B4E6-BB8E6BB23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FA966A-6B48-47DC-B5A5-A2B505D18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C4DD-1031-48C8-A08D-5EA493C7DC2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5519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32DB3-F27F-4C8B-8F3C-E9D9C9C98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638F4B-094C-41A2-AE17-98CAB6F4A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6849-842C-4347-BED8-68B99B86246A}" type="datetimeFigureOut">
              <a:rPr lang="it-IT" smtClean="0"/>
              <a:t>25/02/2021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E68248-58A4-43BE-871E-4DB50074D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91C734-2EB2-4A14-B03A-F8A7ADA06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C4DD-1031-48C8-A08D-5EA493C7DC2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5924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8ECB28-05C5-4742-B580-D845226CC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6849-842C-4347-BED8-68B99B86246A}" type="datetimeFigureOut">
              <a:rPr lang="it-IT" smtClean="0"/>
              <a:t>25/02/2021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5628ED-7544-4D9C-9A23-B0292B558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06D5E1-304F-4548-9C23-E656B790E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C4DD-1031-48C8-A08D-5EA493C7DC2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6289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1850A-3638-4550-8027-CC6C65C45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6AC33-8AD6-4B44-8F43-FCDCC95EA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86696E-3D09-459B-9045-F816A68B9B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962003-CEF2-433D-9543-2A6E93A84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6849-842C-4347-BED8-68B99B86246A}" type="datetimeFigureOut">
              <a:rPr lang="it-IT" smtClean="0"/>
              <a:t>25/02/2021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C84B18-186A-43C8-8F81-594DEC886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3B7224-6A61-40FE-91C5-5C1B1EE16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C4DD-1031-48C8-A08D-5EA493C7DC2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250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E1D97-58CC-45B5-8FED-5927B698B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78E1CD-F869-47FB-93BE-EF2A20C540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2C6AFD-59B3-4016-8FC6-6B82112FC0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73BCEF-C298-4F81-B9DE-82D7BB041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6849-842C-4347-BED8-68B99B86246A}" type="datetimeFigureOut">
              <a:rPr lang="it-IT" smtClean="0"/>
              <a:t>25/02/2021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C5D8DD-E6E9-4BD6-BCA5-41AFBAF6F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66B06E-DB2D-4FA2-8BCA-4F2190610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C4DD-1031-48C8-A08D-5EA493C7DC2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8821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B14D5C-CE3C-49D4-9BCE-F1C7046B3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FC0EF-0F02-4B79-8E08-C18BE88985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6C89E0-3244-4058-B545-2132DDD9D6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56849-842C-4347-BED8-68B99B86246A}" type="datetimeFigureOut">
              <a:rPr lang="it-IT" smtClean="0"/>
              <a:t>25/02/2021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BDDDA-0354-4549-A314-B4E11E3EBA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B64A5-483F-457A-83E9-B392AEB555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6C4DD-1031-48C8-A08D-5EA493C7DC2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637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6844715-BB33-4563-B625-1CAB5B7885C9}"/>
              </a:ext>
            </a:extLst>
          </p:cNvPr>
          <p:cNvSpPr/>
          <p:nvPr/>
        </p:nvSpPr>
        <p:spPr>
          <a:xfrm>
            <a:off x="21214" y="31979"/>
            <a:ext cx="12098866" cy="15677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dirty="0"/>
          </a:p>
          <a:p>
            <a:pPr algn="ctr"/>
            <a:r>
              <a:rPr lang="en-US" dirty="0"/>
              <a:t> </a:t>
            </a:r>
            <a:r>
              <a:rPr lang="en-US" b="1" dirty="0"/>
              <a:t>Immunogenicity after the first dose of the BNT162b2 mRNA Covid-19 Vaccine:                                                                                         real-world evidence from Greek healthcare workers </a:t>
            </a:r>
            <a:r>
              <a:rPr lang="en-US" b="1" i="1" dirty="0"/>
              <a:t>” </a:t>
            </a:r>
            <a:endParaRPr lang="it-IT" dirty="0"/>
          </a:p>
          <a:p>
            <a:pPr algn="ctr"/>
            <a:r>
              <a:rPr lang="it-IT" b="1" dirty="0"/>
              <a:t> </a:t>
            </a:r>
            <a:r>
              <a:rPr lang="it-IT" sz="1200" b="1" dirty="0"/>
              <a:t>Kontopoulou</a:t>
            </a:r>
            <a:r>
              <a:rPr lang="it-IT" b="1" dirty="0"/>
              <a:t> </a:t>
            </a:r>
            <a:r>
              <a:rPr lang="en-US" sz="1200" b="1" dirty="0"/>
              <a:t>et al</a:t>
            </a:r>
            <a:endParaRPr lang="it-IT" sz="12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42EDA28-B7C6-47C7-BF6D-9749B57AE4D5}"/>
              </a:ext>
            </a:extLst>
          </p:cNvPr>
          <p:cNvSpPr txBox="1"/>
          <p:nvPr/>
        </p:nvSpPr>
        <p:spPr>
          <a:xfrm>
            <a:off x="9120136" y="3438141"/>
            <a:ext cx="170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Risultati chiave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B46086-A22B-45E0-A1FF-44ACBC8FB7B7}"/>
              </a:ext>
            </a:extLst>
          </p:cNvPr>
          <p:cNvSpPr txBox="1"/>
          <p:nvPr/>
        </p:nvSpPr>
        <p:spPr>
          <a:xfrm>
            <a:off x="33884" y="1261699"/>
            <a:ext cx="4560311" cy="369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FF00"/>
                </a:solidFill>
              </a:rPr>
              <a:t>https://dx.doi.org/10.2139/ssrn.3786138</a:t>
            </a:r>
            <a:endParaRPr lang="it-IT" sz="1000" dirty="0">
              <a:solidFill>
                <a:srgbClr val="FFFF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3D637A-D91A-4D52-89E4-829F5E8AB1DB}"/>
              </a:ext>
            </a:extLst>
          </p:cNvPr>
          <p:cNvSpPr txBox="1"/>
          <p:nvPr/>
        </p:nvSpPr>
        <p:spPr>
          <a:xfrm>
            <a:off x="7686763" y="2422478"/>
            <a:ext cx="45760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it-IT" sz="11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423F19-98A5-4E6A-89CE-EADD8D7B76EE}"/>
              </a:ext>
            </a:extLst>
          </p:cNvPr>
          <p:cNvSpPr txBox="1"/>
          <p:nvPr/>
        </p:nvSpPr>
        <p:spPr>
          <a:xfrm>
            <a:off x="8113502" y="2353788"/>
            <a:ext cx="3761562" cy="1034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it-IT" sz="1200" dirty="0"/>
              <a:t>425 individui, di cui 63 sono stati precedentemente infettati da SARS-CoV-2, hanno ricevuto la prima dose del vaccino Pfizer (BNT162b2 mRNA). Il titolo anticorpale è stato valutato dopo 14 giorni dalla prima dose con il test Abbott IgG II quant.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A86DAE8-B5DB-4D5F-9E97-AAAF2BCCF41B}"/>
              </a:ext>
            </a:extLst>
          </p:cNvPr>
          <p:cNvSpPr txBox="1"/>
          <p:nvPr/>
        </p:nvSpPr>
        <p:spPr>
          <a:xfrm>
            <a:off x="8036852" y="3935609"/>
            <a:ext cx="38382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sz="1200" dirty="0"/>
              <a:t>Non si nota nessuna differenza significativa nello sviluppo del titolo anticorpale tra individui di differente sesso (A).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it-IT" sz="12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sz="1200" dirty="0"/>
              <a:t>Gli individui precedentemente infettati da SARS-CoV-2 sviluppano un titolo anticorpale in seguito alla prima dose significativamente più elevato rispetto ai soggetti che non sono mai venuti a contatto con il virus.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it-IT" sz="12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sz="1200" dirty="0"/>
              <a:t>Vi è un trend in diminuzione del titolo anticorpale con l’avanzare dell’età. Tale diminuzione diventa significativa nei soggetti di età superiore ai 50 anni.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567F01-05F6-41CE-82D1-88E1F372E188}"/>
              </a:ext>
            </a:extLst>
          </p:cNvPr>
          <p:cNvSpPr/>
          <p:nvPr/>
        </p:nvSpPr>
        <p:spPr>
          <a:xfrm>
            <a:off x="33884" y="1778462"/>
            <a:ext cx="7735544" cy="49153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86D847F-E67E-4753-92B1-F8135F34B7C7}"/>
              </a:ext>
            </a:extLst>
          </p:cNvPr>
          <p:cNvSpPr txBox="1"/>
          <p:nvPr/>
        </p:nvSpPr>
        <p:spPr>
          <a:xfrm>
            <a:off x="7906343" y="1955788"/>
            <a:ext cx="4136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/>
              <a:t>Setup Sperimentale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9968797-19EB-452C-B2F6-D54628A103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84" y="55735"/>
            <a:ext cx="1061491" cy="54983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2CB7104-F700-4A20-8592-105230395E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586" y="1864419"/>
            <a:ext cx="3178711" cy="235476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8808837-86BC-42F8-9491-85D4EA960D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1998" y="1871315"/>
            <a:ext cx="3676954" cy="234787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BF385C9-D298-481F-BB30-311E2AD67A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1298" y="4277612"/>
            <a:ext cx="3581400" cy="241618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0DBE0BE-1DAA-4256-AFF9-EE769733D819}"/>
              </a:ext>
            </a:extLst>
          </p:cNvPr>
          <p:cNvSpPr txBox="1"/>
          <p:nvPr/>
        </p:nvSpPr>
        <p:spPr>
          <a:xfrm>
            <a:off x="33884" y="1871315"/>
            <a:ext cx="45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E2BD1F9-F28D-43C7-921E-FAE713A9B3CD}"/>
              </a:ext>
            </a:extLst>
          </p:cNvPr>
          <p:cNvSpPr txBox="1"/>
          <p:nvPr/>
        </p:nvSpPr>
        <p:spPr>
          <a:xfrm>
            <a:off x="3628241" y="1871315"/>
            <a:ext cx="45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B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E6A0E3C-DE13-4D65-848A-48D5F365DDBC}"/>
              </a:ext>
            </a:extLst>
          </p:cNvPr>
          <p:cNvSpPr txBox="1"/>
          <p:nvPr/>
        </p:nvSpPr>
        <p:spPr>
          <a:xfrm>
            <a:off x="1689407" y="4279884"/>
            <a:ext cx="45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511586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6844715-BB33-4563-B625-1CAB5B7885C9}"/>
              </a:ext>
            </a:extLst>
          </p:cNvPr>
          <p:cNvSpPr/>
          <p:nvPr/>
        </p:nvSpPr>
        <p:spPr>
          <a:xfrm>
            <a:off x="21214" y="31979"/>
            <a:ext cx="12098866" cy="15677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“</a:t>
            </a:r>
            <a:r>
              <a:rPr lang="en-US" b="1" i="1" dirty="0"/>
              <a:t>Robust spike antibody responses and increased reactogenicity in seropositive individuals                                                                      after a single dose of SARS-COV-2 mRNA vaccine”                                                                                                                                                     </a:t>
            </a:r>
            <a:r>
              <a:rPr lang="en-US" sz="1200" b="1" dirty="0" err="1"/>
              <a:t>Krammer</a:t>
            </a:r>
            <a:r>
              <a:rPr lang="en-US" sz="1200" b="1" dirty="0"/>
              <a:t> et al</a:t>
            </a:r>
            <a:endParaRPr lang="it-IT" sz="12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42EDA28-B7C6-47C7-BF6D-9749B57AE4D5}"/>
              </a:ext>
            </a:extLst>
          </p:cNvPr>
          <p:cNvSpPr txBox="1"/>
          <p:nvPr/>
        </p:nvSpPr>
        <p:spPr>
          <a:xfrm>
            <a:off x="9120136" y="3376585"/>
            <a:ext cx="170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Risultati chiave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B46086-A22B-45E0-A1FF-44ACBC8FB7B7}"/>
              </a:ext>
            </a:extLst>
          </p:cNvPr>
          <p:cNvSpPr txBox="1"/>
          <p:nvPr/>
        </p:nvSpPr>
        <p:spPr>
          <a:xfrm>
            <a:off x="211714" y="1229886"/>
            <a:ext cx="7072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FF00"/>
                </a:solidFill>
              </a:rPr>
              <a:t>https://doi.org/10.1101/2021.01.29.21250653</a:t>
            </a:r>
            <a:endParaRPr lang="it-IT" sz="1000" dirty="0">
              <a:solidFill>
                <a:srgbClr val="FFFF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3D637A-D91A-4D52-89E4-829F5E8AB1DB}"/>
              </a:ext>
            </a:extLst>
          </p:cNvPr>
          <p:cNvSpPr txBox="1"/>
          <p:nvPr/>
        </p:nvSpPr>
        <p:spPr>
          <a:xfrm>
            <a:off x="7686763" y="2422478"/>
            <a:ext cx="45760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it-IT" sz="11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2069918-99EE-4D58-96C8-249D0D3985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14" y="31979"/>
            <a:ext cx="897564" cy="52482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8FE4287-65C2-4F88-A7E6-9CD373C18937}"/>
              </a:ext>
            </a:extLst>
          </p:cNvPr>
          <p:cNvSpPr txBox="1"/>
          <p:nvPr/>
        </p:nvSpPr>
        <p:spPr>
          <a:xfrm>
            <a:off x="7769428" y="4587010"/>
            <a:ext cx="4410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423F19-98A5-4E6A-89CE-EADD8D7B76EE}"/>
              </a:ext>
            </a:extLst>
          </p:cNvPr>
          <p:cNvSpPr txBox="1"/>
          <p:nvPr/>
        </p:nvSpPr>
        <p:spPr>
          <a:xfrm>
            <a:off x="8036852" y="2275930"/>
            <a:ext cx="39688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it-IT" sz="1400" dirty="0"/>
              <a:t>109 individui (di cui 41 sieropositivi, cioè con infezione pregressa da SARS-CoV-2) hanno ricevuto le due dosi di vaccini Pfizer o Moderna e sono stati successivamente monitorati a differenti timepoint.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A86DAE8-B5DB-4D5F-9E97-AAAF2BCCF41B}"/>
              </a:ext>
            </a:extLst>
          </p:cNvPr>
          <p:cNvSpPr txBox="1"/>
          <p:nvPr/>
        </p:nvSpPr>
        <p:spPr>
          <a:xfrm>
            <a:off x="7925050" y="3856041"/>
            <a:ext cx="4080617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sz="1400" dirty="0"/>
              <a:t>La risposta anticorpale dopo 8 giorni dopo la prima dose nei sieropositivi è uguale o più elevata della risposta dei sieronegativi in seguito alla seconda dose (A).</a:t>
            </a:r>
          </a:p>
          <a:p>
            <a:pPr lvl="0" algn="just"/>
            <a:endParaRPr lang="it-IT" sz="14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sz="1400" dirty="0"/>
              <a:t>Sebbene entrambi i vaccini sono stati ben tollerati in tutti gli individui, gli individui con infezione pregressa hanno sperimentato un maggior numero di effetti collaterali sistemici (fatica, mal di testa, dolore, brividi e febbre) rispetto all’altro gruppo (B).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11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567F01-05F6-41CE-82D1-88E1F372E188}"/>
              </a:ext>
            </a:extLst>
          </p:cNvPr>
          <p:cNvSpPr/>
          <p:nvPr/>
        </p:nvSpPr>
        <p:spPr>
          <a:xfrm>
            <a:off x="33884" y="1778462"/>
            <a:ext cx="7735544" cy="49153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86D847F-E67E-4753-92B1-F8135F34B7C7}"/>
              </a:ext>
            </a:extLst>
          </p:cNvPr>
          <p:cNvSpPr txBox="1"/>
          <p:nvPr/>
        </p:nvSpPr>
        <p:spPr>
          <a:xfrm>
            <a:off x="7868781" y="1871315"/>
            <a:ext cx="4136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/>
              <a:t>Setup Sperimentale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09AA95A-8A38-4F81-A4B6-6149A2B561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4796" y="1804640"/>
            <a:ext cx="3919988" cy="230954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FD52A6E-ED8A-4C0B-96A8-B618971BF6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4796" y="4146000"/>
            <a:ext cx="3919988" cy="2541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911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6844715-BB33-4563-B625-1CAB5B7885C9}"/>
              </a:ext>
            </a:extLst>
          </p:cNvPr>
          <p:cNvSpPr/>
          <p:nvPr/>
        </p:nvSpPr>
        <p:spPr>
          <a:xfrm>
            <a:off x="21214" y="31979"/>
            <a:ext cx="12098866" cy="15677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“</a:t>
            </a:r>
            <a:r>
              <a:rPr lang="en-US" b="1" dirty="0"/>
              <a:t>A cautionary note on recall</a:t>
            </a:r>
            <a:r>
              <a:rPr lang="en-US" dirty="0"/>
              <a:t> </a:t>
            </a:r>
            <a:r>
              <a:rPr lang="en-US" b="1" dirty="0"/>
              <a:t>vaccination in ex-COVID-19 subjects</a:t>
            </a:r>
            <a:r>
              <a:rPr lang="en-US" b="1" i="1" dirty="0"/>
              <a:t>”                                                                                                                                                     </a:t>
            </a:r>
            <a:r>
              <a:rPr lang="en-US" sz="1200" b="1" dirty="0"/>
              <a:t>Levi et al</a:t>
            </a:r>
            <a:endParaRPr lang="it-IT" sz="12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42EDA28-B7C6-47C7-BF6D-9749B57AE4D5}"/>
              </a:ext>
            </a:extLst>
          </p:cNvPr>
          <p:cNvSpPr txBox="1"/>
          <p:nvPr/>
        </p:nvSpPr>
        <p:spPr>
          <a:xfrm>
            <a:off x="9199947" y="3074538"/>
            <a:ext cx="170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Risultati chiave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B46086-A22B-45E0-A1FF-44ACBC8FB7B7}"/>
              </a:ext>
            </a:extLst>
          </p:cNvPr>
          <p:cNvSpPr txBox="1"/>
          <p:nvPr/>
        </p:nvSpPr>
        <p:spPr>
          <a:xfrm>
            <a:off x="240289" y="1228592"/>
            <a:ext cx="7072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FF00"/>
                </a:solidFill>
              </a:rPr>
              <a:t>https://doi.org/10.1101/2021.02.01.21250923</a:t>
            </a:r>
            <a:endParaRPr lang="it-IT" sz="1000" dirty="0">
              <a:solidFill>
                <a:srgbClr val="FFFF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3D637A-D91A-4D52-89E4-829F5E8AB1DB}"/>
              </a:ext>
            </a:extLst>
          </p:cNvPr>
          <p:cNvSpPr txBox="1"/>
          <p:nvPr/>
        </p:nvSpPr>
        <p:spPr>
          <a:xfrm>
            <a:off x="7686763" y="2422478"/>
            <a:ext cx="45760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it-IT" sz="11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2069918-99EE-4D58-96C8-249D0D3985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14" y="31979"/>
            <a:ext cx="897564" cy="52482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8FE4287-65C2-4F88-A7E6-9CD373C18937}"/>
              </a:ext>
            </a:extLst>
          </p:cNvPr>
          <p:cNvSpPr txBox="1"/>
          <p:nvPr/>
        </p:nvSpPr>
        <p:spPr>
          <a:xfrm>
            <a:off x="7769428" y="4587010"/>
            <a:ext cx="4410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423F19-98A5-4E6A-89CE-EADD8D7B76EE}"/>
              </a:ext>
            </a:extLst>
          </p:cNvPr>
          <p:cNvSpPr txBox="1"/>
          <p:nvPr/>
        </p:nvSpPr>
        <p:spPr>
          <a:xfrm>
            <a:off x="8113052" y="2179056"/>
            <a:ext cx="39021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it-IT" sz="1200" dirty="0"/>
              <a:t>124 individui (di cui 57 hanno avuto una pregressione infezione da SARS-CoV-2) hanno ricevuto il vaccino Pfizer e verranno valutati per titolo anticorpale (IgG anti S1/S2 Diasorin) e sintomi a differenti timepoint</a:t>
            </a:r>
            <a:r>
              <a:rPr lang="it-IT" sz="1400" dirty="0"/>
              <a:t>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A86DAE8-B5DB-4D5F-9E97-AAAF2BCCF41B}"/>
              </a:ext>
            </a:extLst>
          </p:cNvPr>
          <p:cNvSpPr txBox="1"/>
          <p:nvPr/>
        </p:nvSpPr>
        <p:spPr>
          <a:xfrm>
            <a:off x="8142348" y="3477579"/>
            <a:ext cx="382449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sz="1200" dirty="0"/>
              <a:t>Gli individui con pregressa infezione da SARS-CoV-2 hanno un titolo anticorpale molto più elevato rispetto ai non infettati dopo 7-15 giorni dalla prima dose (A e B). </a:t>
            </a:r>
          </a:p>
          <a:p>
            <a:pPr lvl="0" algn="just"/>
            <a:endParaRPr lang="it-IT" sz="12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sz="1200" dirty="0"/>
              <a:t>La risposta anticorpale degli individui exCOVID in seguito a vaccinazione è correlabile alla gravità dei sintomi e dal titolo anticorpale precedentemente sviluppato con l’infezione naturale (C). </a:t>
            </a:r>
          </a:p>
          <a:p>
            <a:pPr lvl="0" algn="just"/>
            <a:endParaRPr lang="it-IT" sz="1200" dirty="0"/>
          </a:p>
          <a:p>
            <a:pPr lvl="0" algn="just"/>
            <a:r>
              <a:rPr lang="it-IT" sz="1200" u="sng" dirty="0"/>
              <a:t>Conclusioni</a:t>
            </a:r>
            <a:r>
              <a:rPr lang="it-IT" sz="1200" dirty="0"/>
              <a:t>: Una sola dose di vaccino negli ex infettati è sufficiente. Anzi, effettuare una seconda dose potrebbe esporre ad effetti indesiderati come l’overstimolazione del sistema immunitario, che potrebbe risultare nel suo «silenziamento» o una reazione eccessiva e contraria al nostro organismo.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567F01-05F6-41CE-82D1-88E1F372E188}"/>
              </a:ext>
            </a:extLst>
          </p:cNvPr>
          <p:cNvSpPr/>
          <p:nvPr/>
        </p:nvSpPr>
        <p:spPr>
          <a:xfrm>
            <a:off x="133237" y="1801171"/>
            <a:ext cx="7735544" cy="49153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/>
              <a:t>We te 48 sted the antibody response developed after the first dose of the mRNA based vaccine</a:t>
            </a:r>
          </a:p>
          <a:p>
            <a:r>
              <a:rPr lang="en-US"/>
              <a:t>49 encoding the SARS-CoV-2 full-length spike protein (BNT162b2)1 in 124 healthcare professionals of</a:t>
            </a:r>
          </a:p>
          <a:p>
            <a:r>
              <a:rPr lang="en-US"/>
              <a:t>50 which 57 had a previous history of COVID-19 (ExCOVID)</a:t>
            </a:r>
            <a:endParaRPr lang="it-IT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86D847F-E67E-4753-92B1-F8135F34B7C7}"/>
              </a:ext>
            </a:extLst>
          </p:cNvPr>
          <p:cNvSpPr txBox="1"/>
          <p:nvPr/>
        </p:nvSpPr>
        <p:spPr>
          <a:xfrm>
            <a:off x="7947333" y="1750763"/>
            <a:ext cx="4136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/>
              <a:t>Setup Sperimentale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8472746-8236-4463-BF87-C33F332736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808" y="2684088"/>
            <a:ext cx="7663088" cy="334269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890EB14-F1D0-4FE8-BE47-A69BDBD21840}"/>
              </a:ext>
            </a:extLst>
          </p:cNvPr>
          <p:cNvSpPr txBox="1"/>
          <p:nvPr/>
        </p:nvSpPr>
        <p:spPr>
          <a:xfrm>
            <a:off x="33884" y="1871315"/>
            <a:ext cx="45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712623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6440</TotalTime>
  <Words>522</Words>
  <Application>Microsoft Office PowerPoint</Application>
  <PresentationFormat>Widescreen</PresentationFormat>
  <Paragraphs>43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Leoni, Bruno Daniele</dc:creator>
  <cp:lastModifiedBy>Cigni, Clara</cp:lastModifiedBy>
  <cp:revision>125</cp:revision>
  <cp:lastPrinted>2021-01-18T17:56:51Z</cp:lastPrinted>
  <dcterms:created xsi:type="dcterms:W3CDTF">2020-11-15T19:55:17Z</dcterms:created>
  <dcterms:modified xsi:type="dcterms:W3CDTF">2021-02-25T15:03:01Z</dcterms:modified>
</cp:coreProperties>
</file>