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9" r:id="rId2"/>
    <p:sldId id="331" r:id="rId3"/>
    <p:sldId id="328" r:id="rId4"/>
    <p:sldId id="329" r:id="rId5"/>
  </p:sldIdLst>
  <p:sldSz cx="12192000" cy="6858000"/>
  <p:notesSz cx="6858000" cy="98726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9" autoAdjust="0"/>
    <p:restoredTop sz="94674" autoAdjust="0"/>
  </p:normalViewPr>
  <p:slideViewPr>
    <p:cSldViewPr snapToGrid="0">
      <p:cViewPr varScale="1">
        <p:scale>
          <a:sx n="62" d="100"/>
          <a:sy n="62" d="100"/>
        </p:scale>
        <p:origin x="816" y="80"/>
      </p:cViewPr>
      <p:guideLst>
        <p:guide orient="horz" pos="2160"/>
        <p:guide pos="2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7DD81-58BB-49EE-989A-CC85738FC04E}" type="datetimeFigureOut">
              <a:rPr lang="it-IT" smtClean="0"/>
              <a:t>22/02/2024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68313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751219"/>
            <a:ext cx="548640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71800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9377317"/>
            <a:ext cx="2971800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8C758-48EE-49E2-B24E-786E6456E6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47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B9D6D-3819-43C3-8C94-77C4214AD662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0962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B9D6D-3819-43C3-8C94-77C4214AD662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3046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B9D6D-3819-43C3-8C94-77C4214AD662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2172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907972" y="732343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9C86265C-A43A-4A4F-9E24-FA8EE4D1DA1D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666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685659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EE63EA28-31AD-2046-AA76-ADB87DD187C7}"/>
              </a:ext>
            </a:extLst>
          </p:cNvPr>
          <p:cNvSpPr/>
          <p:nvPr userDrawn="1"/>
        </p:nvSpPr>
        <p:spPr>
          <a:xfrm>
            <a:off x="0" y="-255639"/>
            <a:ext cx="12192000" cy="1415845"/>
          </a:xfrm>
          <a:prstGeom prst="rect">
            <a:avLst/>
          </a:prstGeom>
          <a:solidFill>
            <a:srgbClr val="3952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dirty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64575" y="12870"/>
            <a:ext cx="10515600" cy="4804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4CFA3378-97A3-8247-8D96-65BA9DBFA0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538" y="6107502"/>
            <a:ext cx="1291454" cy="534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642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067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7057FE-8D87-282C-4504-EFC7637652A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8836" y="2120629"/>
            <a:ext cx="11326389" cy="1325563"/>
          </a:xfrm>
        </p:spPr>
        <p:txBody>
          <a:bodyPr>
            <a:noAutofit/>
          </a:bodyPr>
          <a:lstStyle/>
          <a:p>
            <a:pPr algn="ctr"/>
            <a:r>
              <a:rPr lang="it-IT" sz="3200" dirty="0">
                <a:ea typeface="Calibri" panose="020F0502020204030204" pitchFamily="34" charset="0"/>
                <a:cs typeface="Times New Roman" panose="02020603050405020304" pitchFamily="18" charset="0"/>
              </a:rPr>
              <a:t>Inizio</a:t>
            </a:r>
            <a:endParaRPr lang="it-IT" sz="3200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4876B18F-95A4-AC42-B15B-9907ABD1F01D}"/>
              </a:ext>
            </a:extLst>
          </p:cNvPr>
          <p:cNvSpPr/>
          <p:nvPr/>
        </p:nvSpPr>
        <p:spPr>
          <a:xfrm>
            <a:off x="0" y="-237893"/>
            <a:ext cx="12192000" cy="4191057"/>
          </a:xfrm>
          <a:prstGeom prst="rect">
            <a:avLst/>
          </a:prstGeom>
          <a:solidFill>
            <a:srgbClr val="3952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t-I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90ADCE61-B53B-25FC-9964-36F0FDEF8753}"/>
              </a:ext>
            </a:extLst>
          </p:cNvPr>
          <p:cNvSpPr txBox="1">
            <a:spLocks/>
          </p:cNvSpPr>
          <p:nvPr/>
        </p:nvSpPr>
        <p:spPr>
          <a:xfrm>
            <a:off x="984607" y="274590"/>
            <a:ext cx="10284431" cy="3732329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 defTabSz="914377"/>
            <a:br>
              <a:rPr lang="it-IT" sz="4000" dirty="0">
                <a:solidFill>
                  <a:prstClr val="white"/>
                </a:solidFill>
              </a:rPr>
            </a:br>
            <a:r>
              <a:rPr lang="it-IT" sz="3600" dirty="0">
                <a:solidFill>
                  <a:prstClr val="white"/>
                </a:solidFill>
              </a:rPr>
              <a:t>CONFERENZA </a:t>
            </a:r>
            <a:r>
              <a:rPr lang="it-IT" sz="3600">
                <a:solidFill>
                  <a:prstClr val="white"/>
                </a:solidFill>
              </a:rPr>
              <a:t>STAMPA 22 </a:t>
            </a:r>
            <a:r>
              <a:rPr lang="it-IT" sz="3600" dirty="0">
                <a:solidFill>
                  <a:prstClr val="white"/>
                </a:solidFill>
              </a:rPr>
              <a:t>FEBBRAIO </a:t>
            </a:r>
            <a:r>
              <a:rPr lang="it-IT" sz="3600" dirty="0"/>
              <a:t>2024</a:t>
            </a:r>
          </a:p>
          <a:p>
            <a:pPr algn="ctr" defTabSz="914377"/>
            <a:endParaRPr lang="it-IT" sz="4000" dirty="0"/>
          </a:p>
          <a:p>
            <a:pPr marL="571500" indent="-571500" defTabSz="914377">
              <a:buFont typeface="Arial" panose="020B0604020202020204" pitchFamily="34" charset="0"/>
              <a:buChar char="♦"/>
            </a:pPr>
            <a:r>
              <a:rPr lang="it-IT" sz="3200" dirty="0">
                <a:solidFill>
                  <a:prstClr val="white"/>
                </a:solidFill>
              </a:rPr>
              <a:t>Graduatorie LEA (livelli essenziali di assistenza)</a:t>
            </a:r>
          </a:p>
          <a:p>
            <a:pPr marL="571500" indent="-571500" defTabSz="914377">
              <a:buFont typeface="Arial" panose="020B0604020202020204" pitchFamily="34" charset="0"/>
              <a:buChar char="♦"/>
            </a:pPr>
            <a:r>
              <a:rPr lang="it-IT" sz="3200" dirty="0">
                <a:solidFill>
                  <a:prstClr val="white"/>
                </a:solidFill>
              </a:rPr>
              <a:t>Liguria regione più vecchia d’Europa</a:t>
            </a:r>
          </a:p>
          <a:p>
            <a:pPr marL="571500" indent="-571500" defTabSz="914377">
              <a:buFont typeface="Arial" panose="020B0604020202020204" pitchFamily="34" charset="0"/>
              <a:buChar char="♦"/>
            </a:pPr>
            <a:r>
              <a:rPr lang="it-IT" sz="3200" dirty="0">
                <a:solidFill>
                  <a:prstClr val="white"/>
                </a:solidFill>
              </a:rPr>
              <a:t>Finanziamenti ADI (Assistenza domiciliare integrata)</a:t>
            </a:r>
          </a:p>
          <a:p>
            <a:pPr marL="571500" indent="-571500" defTabSz="914377">
              <a:buFont typeface="Arial" panose="020B0604020202020204" pitchFamily="34" charset="0"/>
              <a:buChar char="♦"/>
            </a:pPr>
            <a:endParaRPr lang="it-IT" sz="40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691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90478" y="243864"/>
            <a:ext cx="122888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 (LIVELLI ESSENZIALI DI ASSISTENZA) 2022</a:t>
            </a: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2A354B53-89C9-13CE-B6FF-7BF10F5DC4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366578"/>
              </p:ext>
            </p:extLst>
          </p:nvPr>
        </p:nvGraphicFramePr>
        <p:xfrm>
          <a:off x="1268520" y="1753769"/>
          <a:ext cx="8612323" cy="1409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095">
                  <a:extLst>
                    <a:ext uri="{9D8B030D-6E8A-4147-A177-3AD203B41FA5}">
                      <a16:colId xmlns:a16="http://schemas.microsoft.com/office/drawing/2014/main" val="1139530935"/>
                    </a:ext>
                  </a:extLst>
                </a:gridCol>
                <a:gridCol w="1260629">
                  <a:extLst>
                    <a:ext uri="{9D8B030D-6E8A-4147-A177-3AD203B41FA5}">
                      <a16:colId xmlns:a16="http://schemas.microsoft.com/office/drawing/2014/main" val="2969324352"/>
                    </a:ext>
                  </a:extLst>
                </a:gridCol>
                <a:gridCol w="1660125">
                  <a:extLst>
                    <a:ext uri="{9D8B030D-6E8A-4147-A177-3AD203B41FA5}">
                      <a16:colId xmlns:a16="http://schemas.microsoft.com/office/drawing/2014/main" val="1192032986"/>
                    </a:ext>
                  </a:extLst>
                </a:gridCol>
                <a:gridCol w="1189607">
                  <a:extLst>
                    <a:ext uri="{9D8B030D-6E8A-4147-A177-3AD203B41FA5}">
                      <a16:colId xmlns:a16="http://schemas.microsoft.com/office/drawing/2014/main" val="1081641025"/>
                    </a:ext>
                  </a:extLst>
                </a:gridCol>
                <a:gridCol w="1299544">
                  <a:extLst>
                    <a:ext uri="{9D8B030D-6E8A-4147-A177-3AD203B41FA5}">
                      <a16:colId xmlns:a16="http://schemas.microsoft.com/office/drawing/2014/main" val="1334329005"/>
                    </a:ext>
                  </a:extLst>
                </a:gridCol>
                <a:gridCol w="1177323">
                  <a:extLst>
                    <a:ext uri="{9D8B030D-6E8A-4147-A177-3AD203B41FA5}">
                      <a16:colId xmlns:a16="http://schemas.microsoft.com/office/drawing/2014/main" val="497864578"/>
                    </a:ext>
                  </a:extLst>
                </a:gridCol>
              </a:tblGrid>
              <a:tr h="507639">
                <a:tc gridSpan="6">
                  <a:txBody>
                    <a:bodyPr/>
                    <a:lstStyle/>
                    <a:p>
                      <a:r>
                        <a:rPr lang="it-IT" dirty="0"/>
                        <a:t>AREA DISTRETTUALE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525061"/>
                  </a:ext>
                </a:extLst>
              </a:tr>
              <a:tr h="269003"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Obiettivo LEA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Punteggio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Posizione 2022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/>
                        <a:t>Punteggio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crescita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322503"/>
                  </a:ext>
                </a:extLst>
              </a:tr>
              <a:tr h="627675">
                <a:tc>
                  <a:txBody>
                    <a:bodyPr/>
                    <a:lstStyle/>
                    <a:p>
                      <a:r>
                        <a:rPr lang="it-IT" sz="2400" b="1" dirty="0"/>
                        <a:t>LIGURIA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60.00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86.81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6°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85.92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+0.89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302042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49FA3100-F45F-DBDD-9352-BC3057E762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981139"/>
              </p:ext>
            </p:extLst>
          </p:nvPr>
        </p:nvGraphicFramePr>
        <p:xfrm>
          <a:off x="1268518" y="3755254"/>
          <a:ext cx="8612323" cy="1270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095">
                  <a:extLst>
                    <a:ext uri="{9D8B030D-6E8A-4147-A177-3AD203B41FA5}">
                      <a16:colId xmlns:a16="http://schemas.microsoft.com/office/drawing/2014/main" val="1777792586"/>
                    </a:ext>
                  </a:extLst>
                </a:gridCol>
                <a:gridCol w="1260629">
                  <a:extLst>
                    <a:ext uri="{9D8B030D-6E8A-4147-A177-3AD203B41FA5}">
                      <a16:colId xmlns:a16="http://schemas.microsoft.com/office/drawing/2014/main" val="3954582094"/>
                    </a:ext>
                  </a:extLst>
                </a:gridCol>
                <a:gridCol w="1686760">
                  <a:extLst>
                    <a:ext uri="{9D8B030D-6E8A-4147-A177-3AD203B41FA5}">
                      <a16:colId xmlns:a16="http://schemas.microsoft.com/office/drawing/2014/main" val="2338239713"/>
                    </a:ext>
                  </a:extLst>
                </a:gridCol>
                <a:gridCol w="1136342">
                  <a:extLst>
                    <a:ext uri="{9D8B030D-6E8A-4147-A177-3AD203B41FA5}">
                      <a16:colId xmlns:a16="http://schemas.microsoft.com/office/drawing/2014/main" val="758303980"/>
                    </a:ext>
                  </a:extLst>
                </a:gridCol>
                <a:gridCol w="1326174">
                  <a:extLst>
                    <a:ext uri="{9D8B030D-6E8A-4147-A177-3AD203B41FA5}">
                      <a16:colId xmlns:a16="http://schemas.microsoft.com/office/drawing/2014/main" val="2451423084"/>
                    </a:ext>
                  </a:extLst>
                </a:gridCol>
                <a:gridCol w="1177323">
                  <a:extLst>
                    <a:ext uri="{9D8B030D-6E8A-4147-A177-3AD203B41FA5}">
                      <a16:colId xmlns:a16="http://schemas.microsoft.com/office/drawing/2014/main" val="2849795665"/>
                    </a:ext>
                  </a:extLst>
                </a:gridCol>
              </a:tblGrid>
              <a:tr h="478987">
                <a:tc gridSpan="6">
                  <a:txBody>
                    <a:bodyPr/>
                    <a:lstStyle/>
                    <a:p>
                      <a:r>
                        <a:rPr lang="it-IT" dirty="0"/>
                        <a:t>AREA OSPEDALIERA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32233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Obiettivo LEA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Punteggio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Posizione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/>
                        <a:t>Punteggio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crescita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497056"/>
                  </a:ext>
                </a:extLst>
              </a:tr>
              <a:tr h="517672">
                <a:tc>
                  <a:txBody>
                    <a:bodyPr/>
                    <a:lstStyle/>
                    <a:p>
                      <a:r>
                        <a:rPr lang="it-IT" sz="2400" b="1" dirty="0"/>
                        <a:t>LIGURIA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60.00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76.67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11°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68.29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+8.38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591346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F6B4F6EF-591E-6DB4-922F-FF9AD9BF2A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484159"/>
              </p:ext>
            </p:extLst>
          </p:nvPr>
        </p:nvGraphicFramePr>
        <p:xfrm>
          <a:off x="1268518" y="5772556"/>
          <a:ext cx="7076491" cy="579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076491">
                  <a:extLst>
                    <a:ext uri="{9D8B030D-6E8A-4147-A177-3AD203B41FA5}">
                      <a16:colId xmlns:a16="http://schemas.microsoft.com/office/drawing/2014/main" val="1106665794"/>
                    </a:ext>
                  </a:extLst>
                </a:gridCol>
              </a:tblGrid>
              <a:tr h="521711">
                <a:tc>
                  <a:txBody>
                    <a:bodyPr/>
                    <a:lstStyle/>
                    <a:p>
                      <a:r>
                        <a:rPr lang="it-IT" sz="1600" dirty="0"/>
                        <a:t>I dati 2022 sui LEA pubblicati nei giorni scorsi non sono ancora ufficiali e saranno oggetto di aggiornamento e ricalcolo, in particolare per l’area prevenzione.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969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2122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01394" y="183194"/>
            <a:ext cx="122888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 REGIONI PIU’ ‘VECCHIE’ D’EUROPA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1171851" y="1518082"/>
            <a:ext cx="941033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ETA’ DELLA POPOLAZIONE: RAPPORTO EUROSTAT </a:t>
            </a:r>
          </a:p>
          <a:p>
            <a:r>
              <a:rPr lang="it-IT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Classifica delle regioni europee divise per età mediana</a:t>
            </a:r>
          </a:p>
          <a:p>
            <a:endParaRPr lang="it-IT" sz="32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Dati rilevati nel rapporto osservasalute2022 – osservatorio nazionale sulla salute delle regioni italiane</a:t>
            </a:r>
            <a:endParaRPr lang="it-IT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A116A56E-C42D-8894-4730-2774A9AF69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55343"/>
              </p:ext>
            </p:extLst>
          </p:nvPr>
        </p:nvGraphicFramePr>
        <p:xfrm>
          <a:off x="1037633" y="2541138"/>
          <a:ext cx="9678768" cy="3432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141">
                  <a:extLst>
                    <a:ext uri="{9D8B030D-6E8A-4147-A177-3AD203B41FA5}">
                      <a16:colId xmlns:a16="http://schemas.microsoft.com/office/drawing/2014/main" val="3881427182"/>
                    </a:ext>
                  </a:extLst>
                </a:gridCol>
                <a:gridCol w="4325701">
                  <a:extLst>
                    <a:ext uri="{9D8B030D-6E8A-4147-A177-3AD203B41FA5}">
                      <a16:colId xmlns:a16="http://schemas.microsoft.com/office/drawing/2014/main" val="3269908305"/>
                    </a:ext>
                  </a:extLst>
                </a:gridCol>
                <a:gridCol w="1646187">
                  <a:extLst>
                    <a:ext uri="{9D8B030D-6E8A-4147-A177-3AD203B41FA5}">
                      <a16:colId xmlns:a16="http://schemas.microsoft.com/office/drawing/2014/main" val="2782539391"/>
                    </a:ext>
                  </a:extLst>
                </a:gridCol>
                <a:gridCol w="2927739">
                  <a:extLst>
                    <a:ext uri="{9D8B030D-6E8A-4147-A177-3AD203B41FA5}">
                      <a16:colId xmlns:a16="http://schemas.microsoft.com/office/drawing/2014/main" val="2265737926"/>
                    </a:ext>
                  </a:extLst>
                </a:gridCol>
              </a:tblGrid>
              <a:tr h="49033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REGIONE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STATO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ETA’ MEDIANA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48985"/>
                  </a:ext>
                </a:extLst>
              </a:tr>
              <a:tr h="490330">
                <a:tc>
                  <a:txBody>
                    <a:bodyPr/>
                    <a:lstStyle/>
                    <a:p>
                      <a:r>
                        <a:rPr lang="it-IT" sz="24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b="1" dirty="0"/>
                        <a:t>LIGURIA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ITALIA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52,1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300586"/>
                  </a:ext>
                </a:extLst>
              </a:tr>
              <a:tr h="490330">
                <a:tc>
                  <a:txBody>
                    <a:bodyPr/>
                    <a:lstStyle/>
                    <a:p>
                      <a:r>
                        <a:rPr lang="it-IT" sz="2400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CHEMNITZ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GERMANIA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51,9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706402"/>
                  </a:ext>
                </a:extLst>
              </a:tr>
              <a:tr h="490330">
                <a:tc>
                  <a:txBody>
                    <a:bodyPr/>
                    <a:lstStyle/>
                    <a:p>
                      <a:r>
                        <a:rPr lang="it-IT" sz="2400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SACHSEN-ANHALT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GERMANIA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51,2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3699679"/>
                  </a:ext>
                </a:extLst>
              </a:tr>
              <a:tr h="490330">
                <a:tc>
                  <a:txBody>
                    <a:bodyPr/>
                    <a:lstStyle/>
                    <a:p>
                      <a:r>
                        <a:rPr lang="it-IT" sz="24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PRINCIPADO DE ASTURIAS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SPAGNA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51,1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9930608"/>
                  </a:ext>
                </a:extLst>
              </a:tr>
              <a:tr h="490330">
                <a:tc>
                  <a:txBody>
                    <a:bodyPr/>
                    <a:lstStyle/>
                    <a:p>
                      <a:r>
                        <a:rPr lang="it-IT" sz="24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FRIULI VENEZIA GIULIA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ITALIA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50,6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079563"/>
                  </a:ext>
                </a:extLst>
              </a:tr>
              <a:tr h="490330">
                <a:tc>
                  <a:txBody>
                    <a:bodyPr/>
                    <a:lstStyle/>
                    <a:p>
                      <a:r>
                        <a:rPr lang="it-IT" sz="24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SARDEGNA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ITALIA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50,6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710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9977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90478" y="243864"/>
            <a:ext cx="122888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ASSISTENZA DOMICILIARE INTEGRATA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71072" y="1154545"/>
            <a:ext cx="120442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190C6AD-641C-4592-9162-8FF128158F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888681"/>
              </p:ext>
            </p:extLst>
          </p:nvPr>
        </p:nvGraphicFramePr>
        <p:xfrm>
          <a:off x="271072" y="3158123"/>
          <a:ext cx="11641112" cy="2820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3016">
                  <a:extLst>
                    <a:ext uri="{9D8B030D-6E8A-4147-A177-3AD203B41FA5}">
                      <a16:colId xmlns:a16="http://schemas.microsoft.com/office/drawing/2014/main" val="2717669802"/>
                    </a:ext>
                  </a:extLst>
                </a:gridCol>
                <a:gridCol w="1663016">
                  <a:extLst>
                    <a:ext uri="{9D8B030D-6E8A-4147-A177-3AD203B41FA5}">
                      <a16:colId xmlns:a16="http://schemas.microsoft.com/office/drawing/2014/main" val="260479052"/>
                    </a:ext>
                  </a:extLst>
                </a:gridCol>
                <a:gridCol w="1663016">
                  <a:extLst>
                    <a:ext uri="{9D8B030D-6E8A-4147-A177-3AD203B41FA5}">
                      <a16:colId xmlns:a16="http://schemas.microsoft.com/office/drawing/2014/main" val="120091022"/>
                    </a:ext>
                  </a:extLst>
                </a:gridCol>
                <a:gridCol w="1663016">
                  <a:extLst>
                    <a:ext uri="{9D8B030D-6E8A-4147-A177-3AD203B41FA5}">
                      <a16:colId xmlns:a16="http://schemas.microsoft.com/office/drawing/2014/main" val="4239647943"/>
                    </a:ext>
                  </a:extLst>
                </a:gridCol>
                <a:gridCol w="1663016">
                  <a:extLst>
                    <a:ext uri="{9D8B030D-6E8A-4147-A177-3AD203B41FA5}">
                      <a16:colId xmlns:a16="http://schemas.microsoft.com/office/drawing/2014/main" val="4118753425"/>
                    </a:ext>
                  </a:extLst>
                </a:gridCol>
                <a:gridCol w="1663016">
                  <a:extLst>
                    <a:ext uri="{9D8B030D-6E8A-4147-A177-3AD203B41FA5}">
                      <a16:colId xmlns:a16="http://schemas.microsoft.com/office/drawing/2014/main" val="1811034273"/>
                    </a:ext>
                  </a:extLst>
                </a:gridCol>
                <a:gridCol w="1663016">
                  <a:extLst>
                    <a:ext uri="{9D8B030D-6E8A-4147-A177-3AD203B41FA5}">
                      <a16:colId xmlns:a16="http://schemas.microsoft.com/office/drawing/2014/main" val="191356136"/>
                    </a:ext>
                  </a:extLst>
                </a:gridCol>
              </a:tblGrid>
              <a:tr h="6270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TOTALE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654146"/>
                  </a:ext>
                </a:extLst>
              </a:tr>
              <a:tr h="6357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OVER65 PRESI IN CARICO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15.638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26.329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33.113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39.885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41.456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2643265"/>
                  </a:ext>
                </a:extLst>
              </a:tr>
              <a:tr h="882377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STANZIAMENTI IN EURO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2.520.409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15.940.174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29.333.933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32.442.226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80.236.742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2530346"/>
                  </a:ext>
                </a:extLst>
              </a:tr>
              <a:tr h="635791">
                <a:tc gridSpan="7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Presi in carico ad oggi: 30.217                    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Obbiettivo 2023: 33.113 entro marzo 2024  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286470"/>
                  </a:ext>
                </a:extLst>
              </a:tr>
            </a:tbl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E41BBFDB-0375-6FAB-C05F-A97DD2FC5627}"/>
              </a:ext>
            </a:extLst>
          </p:cNvPr>
          <p:cNvSpPr txBox="1"/>
          <p:nvPr/>
        </p:nvSpPr>
        <p:spPr>
          <a:xfrm>
            <a:off x="639192" y="1331650"/>
            <a:ext cx="1012942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OBIETTIVO PNRR Missione 6, Componente 1, Investimento 1.2 - Casa come primo luogo di cura e telemedicina (ADI): Aumento delle prestazioni rese in assistenza domiciliare fino a prendere in carico il 10% della popolazione di età superiore ai 65 anni.</a:t>
            </a:r>
          </a:p>
          <a:p>
            <a:endParaRPr lang="it-IT" dirty="0"/>
          </a:p>
          <a:p>
            <a:r>
              <a:rPr lang="it-IT" dirty="0"/>
              <a:t>Presa in carico progressiva dal 2022 al 2025. Le prese in carico della Regione Liguria dovranno passare da 15.638 a 41.456 (circa il 10% della popolazione over 65 attesa il Liguria pari a 437.342).</a:t>
            </a:r>
          </a:p>
        </p:txBody>
      </p:sp>
    </p:spTree>
    <p:extLst>
      <p:ext uri="{BB962C8B-B14F-4D97-AF65-F5344CB8AC3E}">
        <p14:creationId xmlns:p14="http://schemas.microsoft.com/office/powerpoint/2010/main" val="395988349"/>
      </p:ext>
    </p:extLst>
  </p:cSld>
  <p:clrMapOvr>
    <a:masterClrMapping/>
  </p:clrMapOvr>
</p:sld>
</file>

<file path=ppt/theme/theme1.xml><?xml version="1.0" encoding="utf-8"?>
<a:theme xmlns:a="http://schemas.openxmlformats.org/drawingml/2006/main" name="modello ppt alis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lo ppt alisa" id="{FCB3653B-F05D-4CEA-BC35-B88B7CAF9325}" vid="{9994B5D2-D26E-4211-8578-FD0FBBDF2A3B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3235</TotalTime>
  <Words>303</Words>
  <Application>Microsoft Office PowerPoint</Application>
  <PresentationFormat>Widescreen</PresentationFormat>
  <Paragraphs>92</Paragraphs>
  <Slides>4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7" baseType="lpstr">
      <vt:lpstr>Arial</vt:lpstr>
      <vt:lpstr>Calibri</vt:lpstr>
      <vt:lpstr>modello ppt alisa</vt:lpstr>
      <vt:lpstr>Inizio</vt:lpstr>
      <vt:lpstr>Presentazione standard di PowerPoint</vt:lpstr>
      <vt:lpstr>Presentazione standard di PowerPoint</vt:lpstr>
      <vt:lpstr>Presentazione standard di PowerPoint</vt:lpstr>
    </vt:vector>
  </TitlesOfParts>
  <Company>A.Li.Sa. - Agenzia Ligure Sanitaria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Ansaldi Filippo</dc:creator>
  <cp:lastModifiedBy>Russo Luca</cp:lastModifiedBy>
  <cp:revision>171</cp:revision>
  <cp:lastPrinted>2024-01-24T13:01:15Z</cp:lastPrinted>
  <dcterms:created xsi:type="dcterms:W3CDTF">2023-10-05T09:07:18Z</dcterms:created>
  <dcterms:modified xsi:type="dcterms:W3CDTF">2024-02-22T13:06:32Z</dcterms:modified>
</cp:coreProperties>
</file>