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2"/>
  </p:handoutMasterIdLst>
  <p:sldIdLst>
    <p:sldId id="265" r:id="rId2"/>
    <p:sldId id="266" r:id="rId3"/>
    <p:sldId id="269" r:id="rId4"/>
    <p:sldId id="264" r:id="rId5"/>
    <p:sldId id="259" r:id="rId6"/>
    <p:sldId id="277" r:id="rId7"/>
    <p:sldId id="263" r:id="rId8"/>
    <p:sldId id="257" r:id="rId9"/>
    <p:sldId id="262" r:id="rId10"/>
    <p:sldId id="258" r:id="rId11"/>
    <p:sldId id="281" r:id="rId12"/>
    <p:sldId id="278" r:id="rId13"/>
    <p:sldId id="283" r:id="rId14"/>
    <p:sldId id="260" r:id="rId15"/>
    <p:sldId id="261" r:id="rId16"/>
    <p:sldId id="289" r:id="rId17"/>
    <p:sldId id="284" r:id="rId18"/>
    <p:sldId id="288" r:id="rId19"/>
    <p:sldId id="287" r:id="rId20"/>
    <p:sldId id="286" r:id="rId2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-5472"/>
    </p:cViewPr>
  </p:sorterViewPr>
  <p:notesViewPr>
    <p:cSldViewPr snapToGrid="0">
      <p:cViewPr varScale="1">
        <p:scale>
          <a:sx n="65" d="100"/>
          <a:sy n="65" d="100"/>
        </p:scale>
        <p:origin x="3154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infortuni%20202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E:\infortuni%202021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infortuni%202021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E:\infortuni%202021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E:\infortuni%20Liguria%202021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E:\infortuni%20Liguria%202021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E:\infortuni%202021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E:\infortuni%202021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E:\infortuni%202021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E:\infortuni%202021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E:\infortuni%202021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E:\infortuni%20202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co.desilva\AppData\Local\Temp\7zOC094BCA5\DatiConCadenzaMensileInfortuniLiguria.csv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infortuni%20Liguria%202021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file:///E:\infortuni%20Liguria%202021.xlsx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file:///E:\infortuni%20Liguria%202021.xlsx" TargetMode="External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file:///E:\infortuni%20Liguria%202021.xlsx" TargetMode="External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oleObject" Target="file:///E:\inf%202012%202021.xlsx" TargetMode="External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oleObject" Target="file:///E:\inf%202012%202021.xlsx" TargetMode="External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oleObject" Target="file:///E:\MALATTIE%20PROFESSIONALI%202021%202020.xlsx" TargetMode="External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oleObject" Target="file:///E:\infLav1T2021.xlsx" TargetMode="External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oleObject" Target="file:///E:\MALATTIE%20PROFESSIONALI%202021%202020.xlsx" TargetMode="External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E:\infortuni%20202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oleObject" Target="file:///E:\MALATTIE%20PROFESSIONALI%202021%202020.xlsx" TargetMode="External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E:\infortuni%20202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E:\infortuni%20202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E:\infortuni%202021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E:\infortuni%202021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E:\infortuni%202021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E:\infortuni%202021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TOTALE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denunce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infortunio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sul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lavoro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Liguria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'2021'!$K$5</c:f>
              <c:strCache>
                <c:ptCount val="1"/>
                <c:pt idx="0">
                  <c:v>TOTALE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etal">
              <a:bevelT w="88900" h="889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FFFF00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'2021'!$J$6:$J$7</c:f>
              <c:strCache>
                <c:ptCount val="2"/>
                <c:pt idx="0">
                  <c:v>gen&gt;dic 2020</c:v>
                </c:pt>
                <c:pt idx="1">
                  <c:v>gen&gt;dic 2021</c:v>
                </c:pt>
              </c:strCache>
            </c:strRef>
          </c:cat>
          <c:val>
            <c:numRef>
              <c:f>'2021'!$K$6:$K$7</c:f>
              <c:numCache>
                <c:formatCode>General</c:formatCode>
                <c:ptCount val="2"/>
                <c:pt idx="0">
                  <c:v>18991</c:v>
                </c:pt>
                <c:pt idx="1">
                  <c:v>18865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46-4D64-9EB6-EB68C2B0F06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67"/>
        <c:overlap val="-43"/>
        <c:axId val="750935359"/>
        <c:axId val="749498335"/>
      </c:barChart>
      <c:catAx>
        <c:axId val="75093535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1" u="none" strike="noStrike" kern="1200" cap="none" spc="0" normalizeH="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749498335"/>
        <c:crosses val="autoZero"/>
        <c:auto val="1"/>
        <c:lblAlgn val="ctr"/>
        <c:lblOffset val="100"/>
        <c:noMultiLvlLbl val="0"/>
      </c:catAx>
      <c:valAx>
        <c:axId val="7494983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750935359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cap="none" spc="2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1400" b="1" i="0" baseline="0" dirty="0">
                <a:effectLst/>
              </a:rPr>
              <a:t>Incidenza in % delle denunce di infortunio per provincia e per causale COVID-19 sul totale</a:t>
            </a:r>
            <a:endParaRPr lang="it-IT" sz="1400" b="1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cap="none" spc="2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'2021'!$B$76</c:f>
              <c:strCache>
                <c:ptCount val="1"/>
                <c:pt idx="0">
                  <c:v>inc. 2020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'2021'!$A$77:$A$81</c:f>
              <c:strCache>
                <c:ptCount val="5"/>
                <c:pt idx="0">
                  <c:v>GE</c:v>
                </c:pt>
                <c:pt idx="1">
                  <c:v>IM</c:v>
                </c:pt>
                <c:pt idx="2">
                  <c:v>SP</c:v>
                </c:pt>
                <c:pt idx="3">
                  <c:v>SV</c:v>
                </c:pt>
                <c:pt idx="4">
                  <c:v>LIGURIA</c:v>
                </c:pt>
              </c:strCache>
            </c:strRef>
          </c:cat>
          <c:val>
            <c:numRef>
              <c:f>'2021'!$B$77:$B$81</c:f>
              <c:numCache>
                <c:formatCode>0.0</c:formatCode>
                <c:ptCount val="5"/>
                <c:pt idx="0" formatCode="General">
                  <c:v>32.299999999999997</c:v>
                </c:pt>
                <c:pt idx="1">
                  <c:v>27</c:v>
                </c:pt>
                <c:pt idx="2" formatCode="General">
                  <c:v>14.5</c:v>
                </c:pt>
                <c:pt idx="3" formatCode="General">
                  <c:v>15.4</c:v>
                </c:pt>
                <c:pt idx="4" formatCode="General">
                  <c:v>28.6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57-412F-AAE3-8FAF0BB9E8A4}"/>
            </c:ext>
          </c:extLst>
        </c:ser>
        <c:ser>
          <c:idx val="1"/>
          <c:order val="1"/>
          <c:tx>
            <c:strRef>
              <c:f>'2021'!$C$76</c:f>
              <c:strCache>
                <c:ptCount val="1"/>
                <c:pt idx="0">
                  <c:v>inc. 2021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lumMod val="110000"/>
                    <a:satMod val="105000"/>
                    <a:tint val="67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'2021'!$A$77:$A$81</c:f>
              <c:strCache>
                <c:ptCount val="5"/>
                <c:pt idx="0">
                  <c:v>GE</c:v>
                </c:pt>
                <c:pt idx="1">
                  <c:v>IM</c:v>
                </c:pt>
                <c:pt idx="2">
                  <c:v>SP</c:v>
                </c:pt>
                <c:pt idx="3">
                  <c:v>SV</c:v>
                </c:pt>
                <c:pt idx="4">
                  <c:v>LIGURIA</c:v>
                </c:pt>
              </c:strCache>
            </c:strRef>
          </c:cat>
          <c:val>
            <c:numRef>
              <c:f>'2021'!$C$77:$C$81</c:f>
              <c:numCache>
                <c:formatCode>General</c:formatCode>
                <c:ptCount val="5"/>
                <c:pt idx="0">
                  <c:v>12.1</c:v>
                </c:pt>
                <c:pt idx="1">
                  <c:v>13.8</c:v>
                </c:pt>
                <c:pt idx="2">
                  <c:v>7.1</c:v>
                </c:pt>
                <c:pt idx="3">
                  <c:v>9.6</c:v>
                </c:pt>
                <c:pt idx="4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957-412F-AAE3-8FAF0BB9E8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750936559"/>
        <c:axId val="783920991"/>
      </c:barChart>
      <c:catAx>
        <c:axId val="7509365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783920991"/>
        <c:crosses val="autoZero"/>
        <c:auto val="1"/>
        <c:lblAlgn val="ctr"/>
        <c:lblOffset val="100"/>
        <c:noMultiLvlLbl val="0"/>
      </c:catAx>
      <c:valAx>
        <c:axId val="7839209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7509365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2.8357843137254885E-2"/>
          <c:y val="2.334913996568411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14340296004666084"/>
          <c:w val="0.97653674540682411"/>
          <c:h val="0.85659703995333913"/>
        </c:manualLayout>
      </c:layout>
      <c:pie3DChart>
        <c:varyColors val="1"/>
        <c:ser>
          <c:idx val="0"/>
          <c:order val="0"/>
          <c:tx>
            <c:strRef>
              <c:f>Foglio1!$D$37</c:f>
              <c:strCache>
                <c:ptCount val="1"/>
                <c:pt idx="0">
                  <c:v>denunce 2021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7A65-4D59-9629-D8B19F05C7B1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  <c:extLst>
              <c:ext xmlns:c16="http://schemas.microsoft.com/office/drawing/2014/chart" uri="{C3380CC4-5D6E-409C-BE32-E72D297353CC}">
                <c16:uniqueId val="{00000003-7A65-4D59-9629-D8B19F05C7B1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7A65-4D59-9629-D8B19F05C7B1}"/>
              </c:ext>
            </c:extLst>
          </c:dPt>
          <c:dLbls>
            <c:dLbl>
              <c:idx val="0"/>
              <c:layout>
                <c:manualLayout>
                  <c:x val="-3.2443646750039499E-3"/>
                  <c:y val="-8.9795368688895365E-3"/>
                </c:manualLayout>
              </c:layout>
              <c:spPr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A65-4D59-9629-D8B19F05C7B1}"/>
                </c:ext>
              </c:extLst>
            </c:dLbl>
            <c:dLbl>
              <c:idx val="2"/>
              <c:layout>
                <c:manualLayout>
                  <c:x val="-8.7966265246256031E-2"/>
                  <c:y val="4.3078703607947716E-2"/>
                </c:manualLayout>
              </c:layout>
              <c:spPr>
                <a:solidFill>
                  <a:srgbClr val="FF0000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A65-4D59-9629-D8B19F05C7B1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Foglio1!$C$38:$C$40</c:f>
              <c:strCache>
                <c:ptCount val="3"/>
                <c:pt idx="0">
                  <c:v>agricoltura</c:v>
                </c:pt>
                <c:pt idx="1">
                  <c:v>ind+serv</c:v>
                </c:pt>
                <c:pt idx="2">
                  <c:v>Stato</c:v>
                </c:pt>
              </c:strCache>
            </c:strRef>
          </c:cat>
          <c:val>
            <c:numRef>
              <c:f>Foglio1!$D$38:$D$40</c:f>
              <c:numCache>
                <c:formatCode>General</c:formatCode>
                <c:ptCount val="3"/>
                <c:pt idx="0">
                  <c:v>148</c:v>
                </c:pt>
                <c:pt idx="1">
                  <c:v>3046</c:v>
                </c:pt>
                <c:pt idx="2">
                  <c:v>540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A65-4D59-9629-D8B19F05C7B1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0037555967268792"/>
          <c:y val="2.1852818604300599E-2"/>
          <c:w val="0.19717345993515517"/>
          <c:h val="0.25282844035558716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Foglio1!$D$42</c:f>
              <c:strCache>
                <c:ptCount val="1"/>
                <c:pt idx="0">
                  <c:v>denunce 2021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0BF3-4506-8E16-5C89DB2EBAAB}"/>
              </c:ext>
            </c:extLst>
          </c:dPt>
          <c:dPt>
            <c:idx val="1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0BF3-4506-8E16-5C89DB2EBAAB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Foglio1!$C$43:$C$44</c:f>
              <c:strCache>
                <c:ptCount val="2"/>
                <c:pt idx="0">
                  <c:v>maschi</c:v>
                </c:pt>
                <c:pt idx="1">
                  <c:v>femmine</c:v>
                </c:pt>
              </c:strCache>
            </c:strRef>
          </c:cat>
          <c:val>
            <c:numRef>
              <c:f>Foglio1!$D$43:$D$44</c:f>
              <c:numCache>
                <c:formatCode>General</c:formatCode>
                <c:ptCount val="2"/>
                <c:pt idx="0">
                  <c:v>2169</c:v>
                </c:pt>
                <c:pt idx="1">
                  <c:v>1529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BF3-4506-8E16-5C89DB2EBAAB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 err="1"/>
              <a:t>denunce</a:t>
            </a:r>
            <a:r>
              <a:rPr lang="en-US" sz="1600" dirty="0"/>
              <a:t> di </a:t>
            </a:r>
            <a:r>
              <a:rPr lang="en-US" sz="1600" dirty="0" err="1"/>
              <a:t>infortunio</a:t>
            </a:r>
            <a:r>
              <a:rPr lang="en-US" sz="1600" dirty="0"/>
              <a:t> per </a:t>
            </a:r>
            <a:r>
              <a:rPr lang="en-US" sz="1600" dirty="0" err="1"/>
              <a:t>classi</a:t>
            </a:r>
            <a:r>
              <a:rPr lang="en-US" sz="1600" dirty="0"/>
              <a:t> </a:t>
            </a:r>
            <a:r>
              <a:rPr lang="en-US" sz="1600" dirty="0" err="1"/>
              <a:t>età</a:t>
            </a:r>
            <a:r>
              <a:rPr lang="en-US" sz="1600" dirty="0"/>
              <a:t> a Savona</a:t>
            </a:r>
          </a:p>
        </c:rich>
      </c:tx>
      <c:overlay val="0"/>
      <c:spPr>
        <a:solidFill>
          <a:srgbClr val="FFFF00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sv!$B$21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00206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sv!$A$22:$A$28</c:f>
              <c:strCache>
                <c:ptCount val="7"/>
                <c:pt idx="0">
                  <c:v>fino a 19 anni</c:v>
                </c:pt>
                <c:pt idx="1">
                  <c:v>20&gt;29</c:v>
                </c:pt>
                <c:pt idx="2">
                  <c:v>30&gt;39</c:v>
                </c:pt>
                <c:pt idx="3">
                  <c:v>40&gt;49</c:v>
                </c:pt>
                <c:pt idx="4">
                  <c:v>50&gt;59</c:v>
                </c:pt>
                <c:pt idx="5">
                  <c:v>60&gt;69</c:v>
                </c:pt>
                <c:pt idx="6">
                  <c:v>70 ed oltre</c:v>
                </c:pt>
              </c:strCache>
            </c:strRef>
          </c:cat>
          <c:val>
            <c:numRef>
              <c:f>sv!$B$22:$B$28</c:f>
              <c:numCache>
                <c:formatCode>General</c:formatCode>
                <c:ptCount val="7"/>
                <c:pt idx="0">
                  <c:v>248</c:v>
                </c:pt>
                <c:pt idx="1">
                  <c:v>426</c:v>
                </c:pt>
                <c:pt idx="2">
                  <c:v>505</c:v>
                </c:pt>
                <c:pt idx="3">
                  <c:v>832</c:v>
                </c:pt>
                <c:pt idx="4">
                  <c:v>1004</c:v>
                </c:pt>
                <c:pt idx="5">
                  <c:v>260</c:v>
                </c:pt>
                <c:pt idx="6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9F-41C3-8A73-BF5C0C78C18E}"/>
            </c:ext>
          </c:extLst>
        </c:ser>
        <c:ser>
          <c:idx val="1"/>
          <c:order val="1"/>
          <c:tx>
            <c:strRef>
              <c:f>sv!$C$21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FFFF0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sv!$A$22:$A$28</c:f>
              <c:strCache>
                <c:ptCount val="7"/>
                <c:pt idx="0">
                  <c:v>fino a 19 anni</c:v>
                </c:pt>
                <c:pt idx="1">
                  <c:v>20&gt;29</c:v>
                </c:pt>
                <c:pt idx="2">
                  <c:v>30&gt;39</c:v>
                </c:pt>
                <c:pt idx="3">
                  <c:v>40&gt;49</c:v>
                </c:pt>
                <c:pt idx="4">
                  <c:v>50&gt;59</c:v>
                </c:pt>
                <c:pt idx="5">
                  <c:v>60&gt;69</c:v>
                </c:pt>
                <c:pt idx="6">
                  <c:v>70 ed oltre</c:v>
                </c:pt>
              </c:strCache>
            </c:strRef>
          </c:cat>
          <c:val>
            <c:numRef>
              <c:f>sv!$C$22:$C$28</c:f>
              <c:numCache>
                <c:formatCode>General</c:formatCode>
                <c:ptCount val="7"/>
                <c:pt idx="0">
                  <c:v>426</c:v>
                </c:pt>
                <c:pt idx="1">
                  <c:v>502</c:v>
                </c:pt>
                <c:pt idx="2">
                  <c:v>562</c:v>
                </c:pt>
                <c:pt idx="3">
                  <c:v>814</c:v>
                </c:pt>
                <c:pt idx="4">
                  <c:v>1089</c:v>
                </c:pt>
                <c:pt idx="5">
                  <c:v>285</c:v>
                </c:pt>
                <c:pt idx="6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59F-41C3-8A73-BF5C0C78C18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94994511"/>
        <c:axId val="92447263"/>
      </c:barChart>
      <c:catAx>
        <c:axId val="949945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92447263"/>
        <c:crosses val="autoZero"/>
        <c:auto val="1"/>
        <c:lblAlgn val="ctr"/>
        <c:lblOffset val="100"/>
        <c:noMultiLvlLbl val="0"/>
      </c:catAx>
      <c:valAx>
        <c:axId val="92447263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949945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/>
              <a:t>denunce infortunio per classe età: inc. %</a:t>
            </a:r>
          </a:p>
        </c:rich>
      </c:tx>
      <c:layout>
        <c:manualLayout>
          <c:xMode val="edge"/>
          <c:yMode val="edge"/>
          <c:x val="0.66720822397200352"/>
          <c:y val="2.7777777777777776E-2"/>
        </c:manualLayout>
      </c:layout>
      <c:overlay val="0"/>
      <c:spPr>
        <a:solidFill>
          <a:srgbClr val="FFFF00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1.5214798517832324E-2"/>
          <c:y val="0.11615553652692573"/>
          <c:w val="0.73774972981318498"/>
          <c:h val="0.87851690675373861"/>
        </c:manualLayout>
      </c:layout>
      <c:doughnutChart>
        <c:varyColors val="1"/>
        <c:ser>
          <c:idx val="0"/>
          <c:order val="0"/>
          <c:tx>
            <c:strRef>
              <c:f>sv!$B$41</c:f>
              <c:strCache>
                <c:ptCount val="1"/>
                <c:pt idx="0">
                  <c:v>inc. %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dPt>
            <c:idx val="0"/>
            <c:bubble3D val="0"/>
            <c:spPr>
              <a:solidFill>
                <a:srgbClr val="0070C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49B7-4683-A670-84DE8D1F6CBB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49B7-4683-A670-84DE8D1F6CBB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5-49B7-4683-A670-84DE8D1F6CBB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7-49B7-4683-A670-84DE8D1F6CBB}"/>
              </c:ext>
            </c:extLst>
          </c:dPt>
          <c:dPt>
            <c:idx val="4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9-49B7-4683-A670-84DE8D1F6CB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B-49B7-4683-A670-84DE8D1F6CBB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D-49B7-4683-A670-84DE8D1F6CBB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sv!$A$42:$A$48</c:f>
              <c:strCache>
                <c:ptCount val="7"/>
                <c:pt idx="0">
                  <c:v>fino a 19 anni</c:v>
                </c:pt>
                <c:pt idx="1">
                  <c:v>20&gt;29</c:v>
                </c:pt>
                <c:pt idx="2">
                  <c:v>30&gt;39</c:v>
                </c:pt>
                <c:pt idx="3">
                  <c:v>40&gt;49</c:v>
                </c:pt>
                <c:pt idx="4">
                  <c:v>50&gt;59</c:v>
                </c:pt>
                <c:pt idx="5">
                  <c:v>60&gt;69</c:v>
                </c:pt>
                <c:pt idx="6">
                  <c:v>70 ed oltre</c:v>
                </c:pt>
              </c:strCache>
            </c:strRef>
          </c:cat>
          <c:val>
            <c:numRef>
              <c:f>sv!$B$42:$B$48</c:f>
              <c:numCache>
                <c:formatCode>General</c:formatCode>
                <c:ptCount val="7"/>
                <c:pt idx="0">
                  <c:v>11.5</c:v>
                </c:pt>
                <c:pt idx="1">
                  <c:v>13.6</c:v>
                </c:pt>
                <c:pt idx="2">
                  <c:v>15.2</c:v>
                </c:pt>
                <c:pt idx="3">
                  <c:v>22</c:v>
                </c:pt>
                <c:pt idx="4">
                  <c:v>29.5</c:v>
                </c:pt>
                <c:pt idx="5">
                  <c:v>7.7</c:v>
                </c:pt>
                <c:pt idx="6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49B7-4683-A670-84DE8D1F6CB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2465242396171068"/>
          <c:y val="0.17662038664888827"/>
          <c:w val="0.16064169368534814"/>
          <c:h val="0.71835329730763287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dirty="0"/>
              <a:t>Denunce di infortunio 2021: </a:t>
            </a:r>
            <a:r>
              <a:rPr lang="it-IT" dirty="0" err="1"/>
              <a:t>viariazioni</a:t>
            </a:r>
            <a:r>
              <a:rPr lang="it-IT" dirty="0"/>
              <a:t> in % sul 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1.3285024154589372E-2"/>
          <c:y val="9.3323708707528583E-2"/>
          <c:w val="0.97342995169082125"/>
          <c:h val="0.88040850883107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Foglio1!$E$4</c:f>
              <c:strCache>
                <c:ptCount val="1"/>
                <c:pt idx="0">
                  <c:v>VAR. %</c:v>
                </c:pt>
              </c:strCache>
            </c:strRef>
          </c:tx>
          <c:spPr>
            <a:solidFill>
              <a:srgbClr val="00206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Foglio1!$D$5:$D$24</c:f>
              <c:strCache>
                <c:ptCount val="20"/>
                <c:pt idx="0">
                  <c:v>SAN. ASS. SOC.</c:v>
                </c:pt>
                <c:pt idx="1">
                  <c:v>P.A. DIFESA</c:v>
                </c:pt>
                <c:pt idx="2">
                  <c:v>ATT. MANIF.</c:v>
                </c:pt>
                <c:pt idx="3">
                  <c:v>AGR.</c:v>
                </c:pt>
                <c:pt idx="4">
                  <c:v>ESTR. MIN.</c:v>
                </c:pt>
                <c:pt idx="5">
                  <c:v>FAM.</c:v>
                </c:pt>
                <c:pt idx="6">
                  <c:v>ALTRI SERV.</c:v>
                </c:pt>
                <c:pt idx="7">
                  <c:v>ACQUA, RIF, FOGNE</c:v>
                </c:pt>
                <c:pt idx="8">
                  <c:v>COMM.</c:v>
                </c:pt>
                <c:pt idx="9">
                  <c:v>ALL. RIST.</c:v>
                </c:pt>
                <c:pt idx="10">
                  <c:v>ATT. PROF.LI</c:v>
                </c:pt>
                <c:pt idx="11">
                  <c:v>ATT. FIN. ASS.</c:v>
                </c:pt>
                <c:pt idx="12">
                  <c:v>ATT. IMM.</c:v>
                </c:pt>
                <c:pt idx="13">
                  <c:v>INFO. COM.</c:v>
                </c:pt>
                <c:pt idx="14">
                  <c:v>TRASP. MAG.</c:v>
                </c:pt>
                <c:pt idx="15">
                  <c:v>COSTR.</c:v>
                </c:pt>
                <c:pt idx="16">
                  <c:v>SPORT DIV.</c:v>
                </c:pt>
                <c:pt idx="17">
                  <c:v>NOL. SERVIZI</c:v>
                </c:pt>
                <c:pt idx="18">
                  <c:v>NON DISP.</c:v>
                </c:pt>
                <c:pt idx="19">
                  <c:v>ISTR.</c:v>
                </c:pt>
              </c:strCache>
            </c:strRef>
          </c:cat>
          <c:val>
            <c:numRef>
              <c:f>Foglio1!$E$5:$E$24</c:f>
              <c:numCache>
                <c:formatCode>General</c:formatCode>
                <c:ptCount val="20"/>
                <c:pt idx="0">
                  <c:v>-43.7</c:v>
                </c:pt>
                <c:pt idx="1">
                  <c:v>-12.6</c:v>
                </c:pt>
                <c:pt idx="2">
                  <c:v>-6.2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6.3</c:v>
                </c:pt>
                <c:pt idx="7">
                  <c:v>13.4</c:v>
                </c:pt>
                <c:pt idx="8">
                  <c:v>14.8</c:v>
                </c:pt>
                <c:pt idx="9">
                  <c:v>14.8</c:v>
                </c:pt>
                <c:pt idx="10">
                  <c:v>22.6</c:v>
                </c:pt>
                <c:pt idx="11">
                  <c:v>25</c:v>
                </c:pt>
                <c:pt idx="12">
                  <c:v>25</c:v>
                </c:pt>
                <c:pt idx="13">
                  <c:v>30.8</c:v>
                </c:pt>
                <c:pt idx="14">
                  <c:v>31</c:v>
                </c:pt>
                <c:pt idx="15">
                  <c:v>31.5</c:v>
                </c:pt>
                <c:pt idx="16">
                  <c:v>32.299999999999997</c:v>
                </c:pt>
                <c:pt idx="17">
                  <c:v>36.5</c:v>
                </c:pt>
                <c:pt idx="18">
                  <c:v>41.5</c:v>
                </c:pt>
                <c:pt idx="19">
                  <c:v>117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3D-449E-A879-1AF5AE344E5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861123903"/>
        <c:axId val="714776095"/>
      </c:barChart>
      <c:catAx>
        <c:axId val="8611239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cap="all" baseline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pPr>
            <a:endParaRPr lang="it-IT"/>
          </a:p>
        </c:txPr>
        <c:crossAx val="714776095"/>
        <c:crosses val="autoZero"/>
        <c:auto val="1"/>
        <c:lblAlgn val="ctr"/>
        <c:lblOffset val="100"/>
        <c:noMultiLvlLbl val="0"/>
      </c:catAx>
      <c:valAx>
        <c:axId val="714776095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611239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accent2">
        <a:lumMod val="20000"/>
        <a:lumOff val="80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71298402037980524"/>
          <c:y val="1.75118549742630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1.1451868148834334E-2"/>
          <c:y val="7.720728658633276E-2"/>
          <c:w val="0.75660240080284091"/>
          <c:h val="0.9009667830906265"/>
        </c:manualLayout>
      </c:layout>
      <c:doughnutChart>
        <c:varyColors val="1"/>
        <c:ser>
          <c:idx val="0"/>
          <c:order val="0"/>
          <c:tx>
            <c:strRef>
              <c:f>'2021'!$M$56</c:f>
              <c:strCache>
                <c:ptCount val="1"/>
                <c:pt idx="0">
                  <c:v>gen&gt;dic 2020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65100" prst="coolSlant"/>
            </a:sp3d>
          </c:spPr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65100" prst="coolSlant"/>
              </a:sp3d>
            </c:spPr>
            <c:extLst>
              <c:ext xmlns:c16="http://schemas.microsoft.com/office/drawing/2014/chart" uri="{C3380CC4-5D6E-409C-BE32-E72D297353CC}">
                <c16:uniqueId val="{00000001-82AE-4A98-BE3D-C9DBA0CB2371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65100" prst="coolSlant"/>
              </a:sp3d>
            </c:spPr>
            <c:extLst>
              <c:ext xmlns:c16="http://schemas.microsoft.com/office/drawing/2014/chart" uri="{C3380CC4-5D6E-409C-BE32-E72D297353CC}">
                <c16:uniqueId val="{00000003-82AE-4A98-BE3D-C9DBA0CB237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65100" prst="coolSlant"/>
              </a:sp3d>
            </c:spPr>
            <c:extLst>
              <c:ext xmlns:c16="http://schemas.microsoft.com/office/drawing/2014/chart" uri="{C3380CC4-5D6E-409C-BE32-E72D297353CC}">
                <c16:uniqueId val="{00000005-82AE-4A98-BE3D-C9DBA0CB2371}"/>
              </c:ext>
            </c:extLst>
          </c:dPt>
          <c:dPt>
            <c:idx val="3"/>
            <c:bubble3D val="0"/>
            <c:explosion val="10"/>
            <c:spPr>
              <a:solidFill>
                <a:srgbClr val="FF0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65100" prst="coolSlant"/>
              </a:sp3d>
            </c:spPr>
            <c:extLst>
              <c:ext xmlns:c16="http://schemas.microsoft.com/office/drawing/2014/chart" uri="{C3380CC4-5D6E-409C-BE32-E72D297353CC}">
                <c16:uniqueId val="{00000007-82AE-4A98-BE3D-C9DBA0CB2371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'2021'!$L$57:$L$60</c:f>
              <c:strCache>
                <c:ptCount val="4"/>
                <c:pt idx="0">
                  <c:v>GE</c:v>
                </c:pt>
                <c:pt idx="1">
                  <c:v>IM</c:v>
                </c:pt>
                <c:pt idx="2">
                  <c:v>SP</c:v>
                </c:pt>
                <c:pt idx="3">
                  <c:v>SV</c:v>
                </c:pt>
              </c:strCache>
            </c:strRef>
          </c:cat>
          <c:val>
            <c:numRef>
              <c:f>'2021'!$M$57:$M$60</c:f>
              <c:numCache>
                <c:formatCode>General</c:formatCode>
                <c:ptCount val="4"/>
                <c:pt idx="0">
                  <c:v>21</c:v>
                </c:pt>
                <c:pt idx="1">
                  <c:v>10</c:v>
                </c:pt>
                <c:pt idx="2">
                  <c:v>5</c:v>
                </c:pt>
                <c:pt idx="3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2AE-4A98-BE3D-C9DBA0CB2371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8244712058051566"/>
          <c:y val="0.12564686999722841"/>
          <c:w val="0.10284699706654313"/>
          <c:h val="0.5180604218748347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57818009881117804"/>
          <c:y val="2.334913996568411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4.2142774432607687E-2"/>
          <c:y val="8.1649138724686515E-2"/>
          <c:w val="0.77365196078431375"/>
          <c:h val="0.91835086127531351"/>
        </c:manualLayout>
      </c:layout>
      <c:pieChart>
        <c:varyColors val="1"/>
        <c:ser>
          <c:idx val="0"/>
          <c:order val="0"/>
          <c:tx>
            <c:strRef>
              <c:f>'2021'!$E$56</c:f>
              <c:strCache>
                <c:ptCount val="1"/>
                <c:pt idx="0">
                  <c:v>gen&gt;dic 2021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 prstMaterial="metal">
              <a:bevelT w="88900" h="88900"/>
            </a:sp3d>
          </c:spPr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88900" h="88900"/>
              </a:sp3d>
            </c:spPr>
            <c:extLst>
              <c:ext xmlns:c16="http://schemas.microsoft.com/office/drawing/2014/chart" uri="{C3380CC4-5D6E-409C-BE32-E72D297353CC}">
                <c16:uniqueId val="{00000001-C20B-4E65-B8E2-62CDCCF6E1D4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88900" h="88900"/>
              </a:sp3d>
            </c:spPr>
            <c:extLst>
              <c:ext xmlns:c16="http://schemas.microsoft.com/office/drawing/2014/chart" uri="{C3380CC4-5D6E-409C-BE32-E72D297353CC}">
                <c16:uniqueId val="{00000003-C20B-4E65-B8E2-62CDCCF6E1D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88900" h="88900"/>
              </a:sp3d>
            </c:spPr>
            <c:extLst>
              <c:ext xmlns:c16="http://schemas.microsoft.com/office/drawing/2014/chart" uri="{C3380CC4-5D6E-409C-BE32-E72D297353CC}">
                <c16:uniqueId val="{00000005-C20B-4E65-B8E2-62CDCCF6E1D4}"/>
              </c:ext>
            </c:extLst>
          </c:dPt>
          <c:dPt>
            <c:idx val="3"/>
            <c:bubble3D val="0"/>
            <c:explosion val="11"/>
            <c:spPr>
              <a:solidFill>
                <a:srgbClr val="FF0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88900" h="88900"/>
              </a:sp3d>
            </c:spPr>
            <c:extLst>
              <c:ext xmlns:c16="http://schemas.microsoft.com/office/drawing/2014/chart" uri="{C3380CC4-5D6E-409C-BE32-E72D297353CC}">
                <c16:uniqueId val="{00000007-C20B-4E65-B8E2-62CDCCF6E1D4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'2021'!$D$57:$D$60</c:f>
              <c:strCache>
                <c:ptCount val="4"/>
                <c:pt idx="0">
                  <c:v>GE</c:v>
                </c:pt>
                <c:pt idx="1">
                  <c:v>IM</c:v>
                </c:pt>
                <c:pt idx="2">
                  <c:v>SP</c:v>
                </c:pt>
                <c:pt idx="3">
                  <c:v>SV</c:v>
                </c:pt>
              </c:strCache>
            </c:strRef>
          </c:cat>
          <c:val>
            <c:numRef>
              <c:f>'2021'!$E$57:$E$60</c:f>
              <c:numCache>
                <c:formatCode>General</c:formatCode>
                <c:ptCount val="4"/>
                <c:pt idx="0">
                  <c:v>12</c:v>
                </c:pt>
                <c:pt idx="1">
                  <c:v>8</c:v>
                </c:pt>
                <c:pt idx="2">
                  <c:v>5</c:v>
                </c:pt>
                <c:pt idx="3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20B-4E65-B8E2-62CDCCF6E1D4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8489810097267252"/>
          <c:y val="0.10229773003154433"/>
          <c:w val="0.10039601667438629"/>
          <c:h val="0.54140956184051892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none" spc="20" baseline="0">
                <a:solidFill>
                  <a:schemeClr val="tx1">
                    <a:lumMod val="50000"/>
                    <a:lumOff val="50000"/>
                  </a:schemeClr>
                </a:solidFill>
                <a:highlight>
                  <a:srgbClr val="FFFF00"/>
                </a:highlight>
                <a:latin typeface="+mn-lt"/>
                <a:ea typeface="+mn-ea"/>
                <a:cs typeface="+mn-cs"/>
              </a:defRPr>
            </a:pPr>
            <a:r>
              <a:rPr lang="it-IT" sz="1800" b="1" dirty="0">
                <a:highlight>
                  <a:srgbClr val="FFFF00"/>
                </a:highlight>
              </a:rPr>
              <a:t>Decessi per COVID-19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none" spc="20" baseline="0">
              <a:solidFill>
                <a:schemeClr val="tx1">
                  <a:lumMod val="50000"/>
                  <a:lumOff val="50000"/>
                </a:schemeClr>
              </a:solidFill>
              <a:highlight>
                <a:srgbClr val="FFFF00"/>
              </a:highlight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'2021'!$B$33</c:f>
              <c:strCache>
                <c:ptCount val="1"/>
                <c:pt idx="0">
                  <c:v>covid 2020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'2021'!$A$34:$A$38</c:f>
              <c:strCache>
                <c:ptCount val="5"/>
                <c:pt idx="0">
                  <c:v>GE</c:v>
                </c:pt>
                <c:pt idx="1">
                  <c:v>IM</c:v>
                </c:pt>
                <c:pt idx="2">
                  <c:v>SP</c:v>
                </c:pt>
                <c:pt idx="3">
                  <c:v>SV</c:v>
                </c:pt>
                <c:pt idx="4">
                  <c:v>LIGURIA</c:v>
                </c:pt>
              </c:strCache>
            </c:strRef>
          </c:cat>
          <c:val>
            <c:numRef>
              <c:f>'2021'!$B$34:$B$38</c:f>
              <c:numCache>
                <c:formatCode>General</c:formatCode>
                <c:ptCount val="5"/>
                <c:pt idx="0">
                  <c:v>15</c:v>
                </c:pt>
                <c:pt idx="1">
                  <c:v>1</c:v>
                </c:pt>
                <c:pt idx="2">
                  <c:v>3</c:v>
                </c:pt>
                <c:pt idx="3">
                  <c:v>1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E0-48AE-A188-CF73E3B20B14}"/>
            </c:ext>
          </c:extLst>
        </c:ser>
        <c:ser>
          <c:idx val="1"/>
          <c:order val="1"/>
          <c:tx>
            <c:strRef>
              <c:f>'2021'!$C$33</c:f>
              <c:strCache>
                <c:ptCount val="1"/>
                <c:pt idx="0">
                  <c:v>covid 2021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lumMod val="110000"/>
                    <a:satMod val="105000"/>
                    <a:tint val="67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'2021'!$A$34:$A$38</c:f>
              <c:strCache>
                <c:ptCount val="5"/>
                <c:pt idx="0">
                  <c:v>GE</c:v>
                </c:pt>
                <c:pt idx="1">
                  <c:v>IM</c:v>
                </c:pt>
                <c:pt idx="2">
                  <c:v>SP</c:v>
                </c:pt>
                <c:pt idx="3">
                  <c:v>SV</c:v>
                </c:pt>
                <c:pt idx="4">
                  <c:v>LIGURIA</c:v>
                </c:pt>
              </c:strCache>
            </c:strRef>
          </c:cat>
          <c:val>
            <c:numRef>
              <c:f>'2021'!$C$34:$C$38</c:f>
              <c:numCache>
                <c:formatCode>General</c:formatCode>
                <c:ptCount val="5"/>
                <c:pt idx="0">
                  <c:v>4</c:v>
                </c:pt>
                <c:pt idx="1">
                  <c:v>1</c:v>
                </c:pt>
                <c:pt idx="2">
                  <c:v>2</c:v>
                </c:pt>
                <c:pt idx="3">
                  <c:v>2</c:v>
                </c:pt>
                <c:pt idx="4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2E0-48AE-A188-CF73E3B20B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977558111"/>
        <c:axId val="783916415"/>
      </c:barChart>
      <c:catAx>
        <c:axId val="9775581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783916415"/>
        <c:crosses val="autoZero"/>
        <c:auto val="1"/>
        <c:lblAlgn val="ctr"/>
        <c:lblOffset val="100"/>
        <c:noMultiLvlLbl val="0"/>
      </c:catAx>
      <c:valAx>
        <c:axId val="783916415"/>
        <c:scaling>
          <c:orientation val="minMax"/>
          <c:max val="2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9775581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none" spc="20" baseline="0">
                <a:solidFill>
                  <a:schemeClr val="tx1">
                    <a:lumMod val="50000"/>
                    <a:lumOff val="50000"/>
                  </a:schemeClr>
                </a:solidFill>
                <a:highlight>
                  <a:srgbClr val="FFFF00"/>
                </a:highlight>
                <a:latin typeface="+mn-lt"/>
                <a:ea typeface="+mn-ea"/>
                <a:cs typeface="+mn-cs"/>
              </a:defRPr>
            </a:pPr>
            <a:r>
              <a:rPr lang="it-IT" sz="1600" b="1" dirty="0">
                <a:highlight>
                  <a:srgbClr val="FFFF00"/>
                </a:highlight>
              </a:rPr>
              <a:t>Totali decessi in Liguria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none" spc="20" baseline="0">
              <a:solidFill>
                <a:schemeClr val="tx1">
                  <a:lumMod val="50000"/>
                  <a:lumOff val="50000"/>
                </a:schemeClr>
              </a:solidFill>
              <a:highlight>
                <a:srgbClr val="FFFF00"/>
              </a:highlight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'2021'!$M$56</c:f>
              <c:strCache>
                <c:ptCount val="1"/>
                <c:pt idx="0">
                  <c:v>gen&gt;dic 2020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7030A0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'2021'!$L$57:$L$61</c:f>
              <c:strCache>
                <c:ptCount val="5"/>
                <c:pt idx="0">
                  <c:v>GE</c:v>
                </c:pt>
                <c:pt idx="1">
                  <c:v>IM</c:v>
                </c:pt>
                <c:pt idx="2">
                  <c:v>SP</c:v>
                </c:pt>
                <c:pt idx="3">
                  <c:v>SV</c:v>
                </c:pt>
                <c:pt idx="4">
                  <c:v>LIGURIA</c:v>
                </c:pt>
              </c:strCache>
            </c:strRef>
          </c:cat>
          <c:val>
            <c:numRef>
              <c:f>'2021'!$M$57:$M$61</c:f>
              <c:numCache>
                <c:formatCode>General</c:formatCode>
                <c:ptCount val="5"/>
                <c:pt idx="0">
                  <c:v>21</c:v>
                </c:pt>
                <c:pt idx="1">
                  <c:v>10</c:v>
                </c:pt>
                <c:pt idx="2">
                  <c:v>5</c:v>
                </c:pt>
                <c:pt idx="3">
                  <c:v>8</c:v>
                </c:pt>
                <c:pt idx="4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0D-498F-BECC-28404B0D6011}"/>
            </c:ext>
          </c:extLst>
        </c:ser>
        <c:ser>
          <c:idx val="1"/>
          <c:order val="1"/>
          <c:tx>
            <c:strRef>
              <c:f>'2021'!$E$56</c:f>
              <c:strCache>
                <c:ptCount val="1"/>
                <c:pt idx="0">
                  <c:v>gen&gt;dic 2021</c:v>
                </c:pt>
              </c:strCache>
            </c:strRef>
          </c:tx>
          <c:spPr>
            <a:solidFill>
              <a:srgbClr val="00B0F0"/>
            </a:soli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00B0F0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'2021'!$L$57:$L$61</c:f>
              <c:strCache>
                <c:ptCount val="5"/>
                <c:pt idx="0">
                  <c:v>GE</c:v>
                </c:pt>
                <c:pt idx="1">
                  <c:v>IM</c:v>
                </c:pt>
                <c:pt idx="2">
                  <c:v>SP</c:v>
                </c:pt>
                <c:pt idx="3">
                  <c:v>SV</c:v>
                </c:pt>
                <c:pt idx="4">
                  <c:v>LIGURIA</c:v>
                </c:pt>
              </c:strCache>
            </c:strRef>
          </c:cat>
          <c:val>
            <c:numRef>
              <c:f>'2021'!$N$57:$N$61</c:f>
              <c:numCache>
                <c:formatCode>General</c:formatCode>
                <c:ptCount val="5"/>
                <c:pt idx="4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50D-498F-BECC-28404B0D60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786520223"/>
        <c:axId val="783920159"/>
      </c:barChart>
      <c:catAx>
        <c:axId val="7865202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783920159"/>
        <c:crosses val="autoZero"/>
        <c:auto val="1"/>
        <c:lblAlgn val="ctr"/>
        <c:lblOffset val="100"/>
        <c:noMultiLvlLbl val="0"/>
      </c:catAx>
      <c:valAx>
        <c:axId val="78392015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7865202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it-IT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Denunce di infortunio</a:t>
            </a:r>
            <a:r>
              <a:rPr lang="it-IT" sz="1600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per modalità di accadimento</a:t>
            </a:r>
            <a:endParaRPr lang="it-IT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2.6960784313725492E-2"/>
          <c:y val="0.13994890766931922"/>
          <c:w val="0.94607843137254899"/>
          <c:h val="0.725579350535398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'2021'!$G$3</c:f>
              <c:strCache>
                <c:ptCount val="1"/>
                <c:pt idx="0">
                  <c:v>31-dic-20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  <a:scene3d>
              <a:camera prst="orthographicFront"/>
              <a:lightRig rig="threePt" dir="t"/>
            </a:scene3d>
            <a:sp3d prstMaterial="metal">
              <a:bevelT w="88900" h="889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'2021'!$H$2:$I$2</c:f>
              <c:strCache>
                <c:ptCount val="2"/>
                <c:pt idx="0">
                  <c:v>OCC. LAV.</c:v>
                </c:pt>
                <c:pt idx="1">
                  <c:v>IN ITIN.</c:v>
                </c:pt>
              </c:strCache>
            </c:strRef>
          </c:cat>
          <c:val>
            <c:numRef>
              <c:f>'2021'!$H$3:$I$3</c:f>
              <c:numCache>
                <c:formatCode>General</c:formatCode>
                <c:ptCount val="2"/>
                <c:pt idx="0">
                  <c:v>16553</c:v>
                </c:pt>
                <c:pt idx="1">
                  <c:v>2438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94-4E22-979A-0C55C9B3AD5E}"/>
            </c:ext>
          </c:extLst>
        </c:ser>
        <c:ser>
          <c:idx val="1"/>
          <c:order val="1"/>
          <c:tx>
            <c:strRef>
              <c:f>'2021'!$G$4</c:f>
              <c:strCache>
                <c:ptCount val="1"/>
                <c:pt idx="0">
                  <c:v>31-dic-21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'2021'!$H$2:$I$2</c:f>
              <c:strCache>
                <c:ptCount val="2"/>
                <c:pt idx="0">
                  <c:v>OCC. LAV.</c:v>
                </c:pt>
                <c:pt idx="1">
                  <c:v>IN ITIN.</c:v>
                </c:pt>
              </c:strCache>
            </c:strRef>
          </c:cat>
          <c:val>
            <c:numRef>
              <c:f>'2021'!$H$4:$I$4</c:f>
              <c:numCache>
                <c:formatCode>General</c:formatCode>
                <c:ptCount val="2"/>
                <c:pt idx="0">
                  <c:v>15907</c:v>
                </c:pt>
                <c:pt idx="1">
                  <c:v>2958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A94-4E22-979A-0C55C9B3AD5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679981007"/>
        <c:axId val="751362911"/>
      </c:barChart>
      <c:catAx>
        <c:axId val="6799810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751362911"/>
        <c:crosses val="autoZero"/>
        <c:auto val="1"/>
        <c:lblAlgn val="ctr"/>
        <c:lblOffset val="100"/>
        <c:noMultiLvlLbl val="0"/>
      </c:catAx>
      <c:valAx>
        <c:axId val="75136291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6799810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/>
              <a:t>Denunce con esito mortale per provincia, nazionalità e sesso.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2.8948229297424778E-2"/>
          <c:y val="8.4567781220397042E-2"/>
          <c:w val="0.95776674654798588"/>
          <c:h val="0.7633206154061118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Foglio1!$B$6</c:f>
              <c:strCache>
                <c:ptCount val="1"/>
                <c:pt idx="0">
                  <c:v>IM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Foglio1!$C$5:$G$5</c:f>
              <c:strCache>
                <c:ptCount val="5"/>
                <c:pt idx="0">
                  <c:v>ITA</c:v>
                </c:pt>
                <c:pt idx="1">
                  <c:v>STR</c:v>
                </c:pt>
                <c:pt idx="2">
                  <c:v>M</c:v>
                </c:pt>
                <c:pt idx="3">
                  <c:v>F</c:v>
                </c:pt>
                <c:pt idx="4">
                  <c:v>totale</c:v>
                </c:pt>
              </c:strCache>
            </c:strRef>
          </c:cat>
          <c:val>
            <c:numRef>
              <c:f>Foglio1!$C$6:$G$6</c:f>
              <c:numCache>
                <c:formatCode>General</c:formatCode>
                <c:ptCount val="5"/>
                <c:pt idx="0">
                  <c:v>8</c:v>
                </c:pt>
                <c:pt idx="1">
                  <c:v>0</c:v>
                </c:pt>
                <c:pt idx="2">
                  <c:v>7</c:v>
                </c:pt>
                <c:pt idx="3">
                  <c:v>1</c:v>
                </c:pt>
                <c:pt idx="4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FB-49DD-B658-8CFFFEE79529}"/>
            </c:ext>
          </c:extLst>
        </c:ser>
        <c:ser>
          <c:idx val="1"/>
          <c:order val="1"/>
          <c:tx>
            <c:strRef>
              <c:f>Foglio1!$B$7</c:f>
              <c:strCache>
                <c:ptCount val="1"/>
                <c:pt idx="0">
                  <c:v>SV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Foglio1!$C$5:$G$5</c:f>
              <c:strCache>
                <c:ptCount val="5"/>
                <c:pt idx="0">
                  <c:v>ITA</c:v>
                </c:pt>
                <c:pt idx="1">
                  <c:v>STR</c:v>
                </c:pt>
                <c:pt idx="2">
                  <c:v>M</c:v>
                </c:pt>
                <c:pt idx="3">
                  <c:v>F</c:v>
                </c:pt>
                <c:pt idx="4">
                  <c:v>totale</c:v>
                </c:pt>
              </c:strCache>
            </c:strRef>
          </c:cat>
          <c:val>
            <c:numRef>
              <c:f>Foglio1!$C$7:$G$7</c:f>
              <c:numCache>
                <c:formatCode>General</c:formatCode>
                <c:ptCount val="5"/>
                <c:pt idx="0">
                  <c:v>7</c:v>
                </c:pt>
                <c:pt idx="1">
                  <c:v>2</c:v>
                </c:pt>
                <c:pt idx="2">
                  <c:v>8</c:v>
                </c:pt>
                <c:pt idx="3">
                  <c:v>1</c:v>
                </c:pt>
                <c:pt idx="4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0FB-49DD-B658-8CFFFEE79529}"/>
            </c:ext>
          </c:extLst>
        </c:ser>
        <c:ser>
          <c:idx val="2"/>
          <c:order val="2"/>
          <c:tx>
            <c:strRef>
              <c:f>Foglio1!$B$8</c:f>
              <c:strCache>
                <c:ptCount val="1"/>
                <c:pt idx="0">
                  <c:v>GE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Foglio1!$C$5:$G$5</c:f>
              <c:strCache>
                <c:ptCount val="5"/>
                <c:pt idx="0">
                  <c:v>ITA</c:v>
                </c:pt>
                <c:pt idx="1">
                  <c:v>STR</c:v>
                </c:pt>
                <c:pt idx="2">
                  <c:v>M</c:v>
                </c:pt>
                <c:pt idx="3">
                  <c:v>F</c:v>
                </c:pt>
                <c:pt idx="4">
                  <c:v>totale</c:v>
                </c:pt>
              </c:strCache>
            </c:strRef>
          </c:cat>
          <c:val>
            <c:numRef>
              <c:f>Foglio1!$C$8:$G$8</c:f>
              <c:numCache>
                <c:formatCode>General</c:formatCode>
                <c:ptCount val="5"/>
                <c:pt idx="0">
                  <c:v>11</c:v>
                </c:pt>
                <c:pt idx="1">
                  <c:v>1</c:v>
                </c:pt>
                <c:pt idx="2">
                  <c:v>8</c:v>
                </c:pt>
                <c:pt idx="3">
                  <c:v>4</c:v>
                </c:pt>
                <c:pt idx="4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0FB-49DD-B658-8CFFFEE79529}"/>
            </c:ext>
          </c:extLst>
        </c:ser>
        <c:ser>
          <c:idx val="3"/>
          <c:order val="3"/>
          <c:tx>
            <c:strRef>
              <c:f>Foglio1!$B$9</c:f>
              <c:strCache>
                <c:ptCount val="1"/>
                <c:pt idx="0">
                  <c:v>SP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Foglio1!$C$5:$G$5</c:f>
              <c:strCache>
                <c:ptCount val="5"/>
                <c:pt idx="0">
                  <c:v>ITA</c:v>
                </c:pt>
                <c:pt idx="1">
                  <c:v>STR</c:v>
                </c:pt>
                <c:pt idx="2">
                  <c:v>M</c:v>
                </c:pt>
                <c:pt idx="3">
                  <c:v>F</c:v>
                </c:pt>
                <c:pt idx="4">
                  <c:v>totale</c:v>
                </c:pt>
              </c:strCache>
            </c:strRef>
          </c:cat>
          <c:val>
            <c:numRef>
              <c:f>Foglio1!$C$9:$G$9</c:f>
              <c:numCache>
                <c:formatCode>General</c:formatCode>
                <c:ptCount val="5"/>
                <c:pt idx="0">
                  <c:v>4</c:v>
                </c:pt>
                <c:pt idx="1">
                  <c:v>1</c:v>
                </c:pt>
                <c:pt idx="2">
                  <c:v>4</c:v>
                </c:pt>
                <c:pt idx="3">
                  <c:v>1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0FB-49DD-B658-8CFFFEE795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77569311"/>
        <c:axId val="917534063"/>
      </c:barChart>
      <c:catAx>
        <c:axId val="9775693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00B050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917534063"/>
        <c:crosses val="autoZero"/>
        <c:auto val="1"/>
        <c:lblAlgn val="ctr"/>
        <c:lblOffset val="100"/>
        <c:noMultiLvlLbl val="0"/>
      </c:catAx>
      <c:valAx>
        <c:axId val="917534063"/>
        <c:scaling>
          <c:orientation val="minMax"/>
          <c:max val="1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00B050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977569311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" panose="020B0502040204020203" pitchFamily="34" charset="0"/>
                <a:ea typeface="+mn-ea"/>
                <a:cs typeface="+mn-cs"/>
              </a:defRPr>
            </a:pPr>
            <a:r>
              <a:rPr lang="en-US" sz="1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infortuni mortali nel 2021 a Savona per età (in rosso se straniero/a) e sesso</a:t>
            </a:r>
          </a:p>
        </c:rich>
      </c:tx>
      <c:overlay val="0"/>
      <c:spPr>
        <a:solidFill>
          <a:srgbClr val="FFFF00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" panose="020B0502040204020203" pitchFamily="34" charset="0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6.1058167361432762E-2"/>
          <c:y val="0.12436335674222504"/>
          <c:w val="0.93894183263856723"/>
          <c:h val="0.7968624822985481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sv!$H$7</c:f>
              <c:strCache>
                <c:ptCount val="1"/>
                <c:pt idx="0">
                  <c:v>età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etal">
              <a:bevelT w="88900" h="88900"/>
            </a:sp3d>
          </c:spPr>
          <c:invertIfNegative val="0"/>
          <c:dPt>
            <c:idx val="8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etal">
                <a:bevelT w="88900" h="88900"/>
              </a:sp3d>
            </c:spPr>
            <c:extLst>
              <c:ext xmlns:c16="http://schemas.microsoft.com/office/drawing/2014/chart" uri="{C3380CC4-5D6E-409C-BE32-E72D297353CC}">
                <c16:uniqueId val="{00000001-8395-4B29-A984-936407242F27}"/>
              </c:ext>
            </c:extLst>
          </c:dPt>
          <c:dLbls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1" i="0" u="none" strike="noStrike" kern="1200" baseline="0">
                      <a:solidFill>
                        <a:srgbClr val="FF0000"/>
                      </a:solidFill>
                      <a:latin typeface="Bahnschrift" panose="020B0502040204020203" pitchFamily="34" charset="0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8395-4B29-A984-936407242F27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1" i="0" u="none" strike="noStrike" kern="1200" baseline="0">
                      <a:solidFill>
                        <a:srgbClr val="FF0000"/>
                      </a:solidFill>
                      <a:latin typeface="Bahnschrift" panose="020B0502040204020203" pitchFamily="34" charset="0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8395-4B29-A984-936407242F2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sv!$G$8:$G$16</c:f>
              <c:strCache>
                <c:ptCount val="9"/>
                <c:pt idx="0">
                  <c:v>M</c:v>
                </c:pt>
                <c:pt idx="1">
                  <c:v>M</c:v>
                </c:pt>
                <c:pt idx="2">
                  <c:v>M</c:v>
                </c:pt>
                <c:pt idx="3">
                  <c:v>M</c:v>
                </c:pt>
                <c:pt idx="4">
                  <c:v>M</c:v>
                </c:pt>
                <c:pt idx="5">
                  <c:v>M</c:v>
                </c:pt>
                <c:pt idx="6">
                  <c:v>M</c:v>
                </c:pt>
                <c:pt idx="7">
                  <c:v>M</c:v>
                </c:pt>
                <c:pt idx="8">
                  <c:v>F</c:v>
                </c:pt>
              </c:strCache>
            </c:strRef>
          </c:cat>
          <c:val>
            <c:numRef>
              <c:f>sv!$H$8:$H$16</c:f>
              <c:numCache>
                <c:formatCode>General</c:formatCode>
                <c:ptCount val="9"/>
                <c:pt idx="0">
                  <c:v>43</c:v>
                </c:pt>
                <c:pt idx="1">
                  <c:v>44</c:v>
                </c:pt>
                <c:pt idx="2">
                  <c:v>52</c:v>
                </c:pt>
                <c:pt idx="3">
                  <c:v>58</c:v>
                </c:pt>
                <c:pt idx="4">
                  <c:v>60</c:v>
                </c:pt>
                <c:pt idx="5">
                  <c:v>62</c:v>
                </c:pt>
                <c:pt idx="6">
                  <c:v>62</c:v>
                </c:pt>
                <c:pt idx="7">
                  <c:v>63</c:v>
                </c:pt>
                <c:pt idx="8">
                  <c:v>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0A3-4B11-8AA7-0B8189C21F6F}"/>
            </c:ext>
          </c:extLst>
        </c:ser>
        <c:ser>
          <c:idx val="1"/>
          <c:order val="1"/>
          <c:tx>
            <c:strRef>
              <c:f>sv!$I$7</c:f>
              <c:strCache>
                <c:ptCount val="1"/>
                <c:pt idx="0">
                  <c:v>nazionalità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sv!$G$8:$G$16</c:f>
              <c:strCache>
                <c:ptCount val="9"/>
                <c:pt idx="0">
                  <c:v>M</c:v>
                </c:pt>
                <c:pt idx="1">
                  <c:v>M</c:v>
                </c:pt>
                <c:pt idx="2">
                  <c:v>M</c:v>
                </c:pt>
                <c:pt idx="3">
                  <c:v>M</c:v>
                </c:pt>
                <c:pt idx="4">
                  <c:v>M</c:v>
                </c:pt>
                <c:pt idx="5">
                  <c:v>M</c:v>
                </c:pt>
                <c:pt idx="6">
                  <c:v>M</c:v>
                </c:pt>
                <c:pt idx="7">
                  <c:v>M</c:v>
                </c:pt>
                <c:pt idx="8">
                  <c:v>F</c:v>
                </c:pt>
              </c:strCache>
            </c:strRef>
          </c:cat>
          <c:val>
            <c:numRef>
              <c:f>sv!$I$8:$I$16</c:f>
              <c:numCache>
                <c:formatCode>General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0A3-4B11-8AA7-0B8189C21F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6396048"/>
        <c:axId val="338292576"/>
      </c:barChart>
      <c:catAx>
        <c:axId val="916396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rgbClr val="7030A0"/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endParaRPr lang="it-IT"/>
          </a:p>
        </c:txPr>
        <c:crossAx val="338292576"/>
        <c:crosses val="autoZero"/>
        <c:auto val="1"/>
        <c:lblAlgn val="ctr"/>
        <c:lblOffset val="100"/>
        <c:noMultiLvlLbl val="0"/>
      </c:catAx>
      <c:valAx>
        <c:axId val="338292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endParaRPr lang="it-IT"/>
          </a:p>
        </c:txPr>
        <c:crossAx val="916396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Bahnschrift" panose="020B0502040204020203" pitchFamily="34" charset="0"/>
        </a:defRPr>
      </a:pPr>
      <a:endParaRPr lang="it-IT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Bahnschrift" panose="020B0502040204020203" pitchFamily="34" charset="0"/>
                <a:ea typeface="+mn-ea"/>
                <a:cs typeface="+mn-cs"/>
              </a:defRPr>
            </a:pPr>
            <a:r>
              <a:rPr lang="en-US" sz="1200" b="1" i="0" baseline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Bahnschrift" panose="020B0502040204020203" pitchFamily="34" charset="0"/>
              </a:rPr>
              <a:t>infortuni mortali nel 2020 a Savona per età (in rosso se straniero/a) e sesso</a:t>
            </a:r>
            <a:endParaRPr lang="it-IT" sz="12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Bahnschrift" panose="020B0502040204020203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Bahnschrift" panose="020B0502040204020203" pitchFamily="34" charset="0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6.6580927384076991E-2"/>
          <c:y val="0.12978720568248203"/>
          <c:w val="0.90286351706036749"/>
          <c:h val="0.7628134150920935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sv!$D$7</c:f>
              <c:strCache>
                <c:ptCount val="1"/>
                <c:pt idx="0">
                  <c:v>età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Pt>
            <c:idx val="5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1-9DCD-445E-9E12-44125A8E6182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9DCD-445E-9E12-44125A8E6182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9DCD-445E-9E12-44125A8E618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sv!$C$8:$C$15</c:f>
              <c:strCache>
                <c:ptCount val="8"/>
                <c:pt idx="0">
                  <c:v>M</c:v>
                </c:pt>
                <c:pt idx="1">
                  <c:v>M</c:v>
                </c:pt>
                <c:pt idx="2">
                  <c:v>M</c:v>
                </c:pt>
                <c:pt idx="3">
                  <c:v>M</c:v>
                </c:pt>
                <c:pt idx="4">
                  <c:v>M</c:v>
                </c:pt>
                <c:pt idx="5">
                  <c:v>F</c:v>
                </c:pt>
                <c:pt idx="6">
                  <c:v>M</c:v>
                </c:pt>
                <c:pt idx="7">
                  <c:v>M</c:v>
                </c:pt>
              </c:strCache>
            </c:strRef>
          </c:cat>
          <c:val>
            <c:numRef>
              <c:f>sv!$D$8:$D$15</c:f>
              <c:numCache>
                <c:formatCode>General</c:formatCode>
                <c:ptCount val="8"/>
                <c:pt idx="0">
                  <c:v>28</c:v>
                </c:pt>
                <c:pt idx="1">
                  <c:v>37</c:v>
                </c:pt>
                <c:pt idx="2">
                  <c:v>45</c:v>
                </c:pt>
                <c:pt idx="3">
                  <c:v>53</c:v>
                </c:pt>
                <c:pt idx="4">
                  <c:v>54</c:v>
                </c:pt>
                <c:pt idx="5">
                  <c:v>56</c:v>
                </c:pt>
                <c:pt idx="6">
                  <c:v>59</c:v>
                </c:pt>
                <c:pt idx="7">
                  <c:v>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DCD-445E-9E12-44125A8E61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788259007"/>
        <c:axId val="792027279"/>
      </c:barChart>
      <c:catAx>
        <c:axId val="7882590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792027279"/>
        <c:crosses val="autoZero"/>
        <c:auto val="1"/>
        <c:lblAlgn val="ctr"/>
        <c:lblOffset val="100"/>
        <c:noMultiLvlLbl val="0"/>
      </c:catAx>
      <c:valAx>
        <c:axId val="79202727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7882590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Bahnschrift" panose="020B0502040204020203" pitchFamily="34" charset="0"/>
                <a:ea typeface="+mn-ea"/>
                <a:cs typeface="+mn-cs"/>
              </a:defRPr>
            </a:pP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Bahnschrift" panose="020B0502040204020203" pitchFamily="34" charset="0"/>
              </a:rPr>
              <a:t>infortuni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Bahnschrift" panose="020B0502040204020203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Bahnschrift" panose="020B0502040204020203" pitchFamily="34" charset="0"/>
              </a:rPr>
              <a:t>mortali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Bahnschrift" panose="020B0502040204020203" pitchFamily="34" charset="0"/>
              </a:rPr>
              <a:t> a Savona per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Bahnschrift" panose="020B0502040204020203" pitchFamily="34" charset="0"/>
              </a:rPr>
              <a:t>classi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Bahnschrift" panose="020B0502040204020203" pitchFamily="34" charset="0"/>
              </a:rPr>
              <a:t> di eta’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Bahnschrift" panose="020B0502040204020203" pitchFamily="34" charset="0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2.3440982920613185E-2"/>
          <c:y val="0.11059908469532817"/>
          <c:w val="0.96327399292479743"/>
          <c:h val="0.7837846657740676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sv!$B$31</c:f>
              <c:strCache>
                <c:ptCount val="1"/>
                <c:pt idx="0">
                  <c:v>2020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sv!$A$32:$A$38</c:f>
              <c:strCache>
                <c:ptCount val="7"/>
                <c:pt idx="0">
                  <c:v>fino a 19 anni</c:v>
                </c:pt>
                <c:pt idx="1">
                  <c:v>20&gt;29</c:v>
                </c:pt>
                <c:pt idx="2">
                  <c:v>30&gt;39</c:v>
                </c:pt>
                <c:pt idx="3">
                  <c:v>40&gt;49</c:v>
                </c:pt>
                <c:pt idx="4">
                  <c:v>50&gt;59</c:v>
                </c:pt>
                <c:pt idx="5">
                  <c:v>60&gt;69</c:v>
                </c:pt>
                <c:pt idx="6">
                  <c:v>70 ed oltre</c:v>
                </c:pt>
              </c:strCache>
            </c:strRef>
          </c:cat>
          <c:val>
            <c:numRef>
              <c:f>sv!$B$32:$B$38</c:f>
              <c:numCache>
                <c:formatCode>General</c:formatCode>
                <c:ptCount val="7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4</c:v>
                </c:pt>
                <c:pt idx="5">
                  <c:v>1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8E-4BAC-A468-9445045F3CAF}"/>
            </c:ext>
          </c:extLst>
        </c:ser>
        <c:ser>
          <c:idx val="1"/>
          <c:order val="1"/>
          <c:tx>
            <c:strRef>
              <c:f>sv!$C$31</c:f>
              <c:strCache>
                <c:ptCount val="1"/>
                <c:pt idx="0">
                  <c:v>2021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sv!$A$32:$A$38</c:f>
              <c:strCache>
                <c:ptCount val="7"/>
                <c:pt idx="0">
                  <c:v>fino a 19 anni</c:v>
                </c:pt>
                <c:pt idx="1">
                  <c:v>20&gt;29</c:v>
                </c:pt>
                <c:pt idx="2">
                  <c:v>30&gt;39</c:v>
                </c:pt>
                <c:pt idx="3">
                  <c:v>40&gt;49</c:v>
                </c:pt>
                <c:pt idx="4">
                  <c:v>50&gt;59</c:v>
                </c:pt>
                <c:pt idx="5">
                  <c:v>60&gt;69</c:v>
                </c:pt>
                <c:pt idx="6">
                  <c:v>70 ed oltre</c:v>
                </c:pt>
              </c:strCache>
            </c:strRef>
          </c:cat>
          <c:val>
            <c:numRef>
              <c:f>sv!$C$32:$C$38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</c:v>
                </c:pt>
                <c:pt idx="4">
                  <c:v>2</c:v>
                </c:pt>
                <c:pt idx="5">
                  <c:v>5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D8E-4BAC-A468-9445045F3CA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64"/>
        <c:overlap val="-22"/>
        <c:axId val="381350303"/>
        <c:axId val="377694783"/>
      </c:barChart>
      <c:catAx>
        <c:axId val="3813503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77694783"/>
        <c:crosses val="autoZero"/>
        <c:auto val="1"/>
        <c:lblAlgn val="ctr"/>
        <c:lblOffset val="100"/>
        <c:noMultiLvlLbl val="0"/>
      </c:catAx>
      <c:valAx>
        <c:axId val="37769478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813503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r>
              <a:rPr lang="en-US">
                <a:latin typeface="Bahnschrift" panose="020B0502040204020203" pitchFamily="34" charset="0"/>
              </a:rPr>
              <a:t>decessi: inc. % su totale</a:t>
            </a:r>
          </a:p>
        </c:rich>
      </c:tx>
      <c:layout>
        <c:manualLayout>
          <c:xMode val="edge"/>
          <c:yMode val="edge"/>
          <c:x val="0.68848889025058635"/>
          <c:y val="6.0185185185185182E-2"/>
        </c:manualLayout>
      </c:layout>
      <c:overlay val="0"/>
      <c:spPr>
        <a:solidFill>
          <a:srgbClr val="FFFF00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6.465628377335185E-2"/>
          <c:y val="0.13846407702642269"/>
          <c:w val="0.71921626524625604"/>
          <c:h val="0.85644714338440264"/>
        </c:manualLayout>
      </c:layout>
      <c:doughnutChart>
        <c:varyColors val="1"/>
        <c:ser>
          <c:idx val="0"/>
          <c:order val="0"/>
          <c:tx>
            <c:strRef>
              <c:f>sv!$B$50</c:f>
              <c:strCache>
                <c:ptCount val="1"/>
                <c:pt idx="0">
                  <c:v>inc. %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 prstMaterial="metal">
              <a:bevelT w="88900" h="88900"/>
            </a:sp3d>
          </c:spPr>
          <c:explosion val="12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88900" h="88900"/>
              </a:sp3d>
            </c:spPr>
            <c:extLst>
              <c:ext xmlns:c16="http://schemas.microsoft.com/office/drawing/2014/chart" uri="{C3380CC4-5D6E-409C-BE32-E72D297353CC}">
                <c16:uniqueId val="{00000001-630F-403D-9116-39EF7756DCF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88900" h="88900"/>
              </a:sp3d>
            </c:spPr>
            <c:extLst>
              <c:ext xmlns:c16="http://schemas.microsoft.com/office/drawing/2014/chart" uri="{C3380CC4-5D6E-409C-BE32-E72D297353CC}">
                <c16:uniqueId val="{00000003-630F-403D-9116-39EF7756DCF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88900" h="88900"/>
              </a:sp3d>
            </c:spPr>
            <c:extLst>
              <c:ext xmlns:c16="http://schemas.microsoft.com/office/drawing/2014/chart" uri="{C3380CC4-5D6E-409C-BE32-E72D297353CC}">
                <c16:uniqueId val="{00000005-630F-403D-9116-39EF7756DCF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88900" h="88900"/>
              </a:sp3d>
            </c:spPr>
            <c:extLst>
              <c:ext xmlns:c16="http://schemas.microsoft.com/office/drawing/2014/chart" uri="{C3380CC4-5D6E-409C-BE32-E72D297353CC}">
                <c16:uniqueId val="{00000007-630F-403D-9116-39EF7756DCF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88900" h="88900"/>
              </a:sp3d>
            </c:spPr>
            <c:extLst>
              <c:ext xmlns:c16="http://schemas.microsoft.com/office/drawing/2014/chart" uri="{C3380CC4-5D6E-409C-BE32-E72D297353CC}">
                <c16:uniqueId val="{00000009-630F-403D-9116-39EF7756DCF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88900" h="88900"/>
              </a:sp3d>
            </c:spPr>
            <c:extLst>
              <c:ext xmlns:c16="http://schemas.microsoft.com/office/drawing/2014/chart" uri="{C3380CC4-5D6E-409C-BE32-E72D297353CC}">
                <c16:uniqueId val="{0000000B-630F-403D-9116-39EF7756DCF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88900" h="88900"/>
              </a:sp3d>
            </c:spPr>
            <c:extLst>
              <c:ext xmlns:c16="http://schemas.microsoft.com/office/drawing/2014/chart" uri="{C3380CC4-5D6E-409C-BE32-E72D297353CC}">
                <c16:uniqueId val="{0000000D-630F-403D-9116-39EF7756DCFF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30F-403D-9116-39EF7756DCFF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30F-403D-9116-39EF7756DCFF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30F-403D-9116-39EF7756DCFF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30F-403D-9116-39EF7756DCFF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sv!$A$51:$A$57</c:f>
              <c:strCache>
                <c:ptCount val="7"/>
                <c:pt idx="0">
                  <c:v>fino a 19 anni</c:v>
                </c:pt>
                <c:pt idx="1">
                  <c:v>20&gt;29</c:v>
                </c:pt>
                <c:pt idx="2">
                  <c:v>30&gt;39</c:v>
                </c:pt>
                <c:pt idx="3">
                  <c:v>40&gt;49</c:v>
                </c:pt>
                <c:pt idx="4">
                  <c:v>50&gt;59</c:v>
                </c:pt>
                <c:pt idx="5">
                  <c:v>60&gt;69</c:v>
                </c:pt>
                <c:pt idx="6">
                  <c:v>70 ed oltre</c:v>
                </c:pt>
              </c:strCache>
            </c:strRef>
          </c:cat>
          <c:val>
            <c:numRef>
              <c:f>sv!$B$51:$B$57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22.2</c:v>
                </c:pt>
                <c:pt idx="4">
                  <c:v>22.2</c:v>
                </c:pt>
                <c:pt idx="5">
                  <c:v>55.6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630F-403D-9116-39EF7756DCF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2465242396171068"/>
          <c:y val="0.18548593559038623"/>
          <c:w val="0.16064169368534814"/>
          <c:h val="0.53156017758215979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Bahnschrift" panose="020B0502040204020203" pitchFamily="34" charset="0"/>
                <a:ea typeface="+mn-ea"/>
                <a:cs typeface="+mn-cs"/>
              </a:defRPr>
            </a:pPr>
            <a:r>
              <a:rPr lang="it-IT" dirty="0">
                <a:highlight>
                  <a:srgbClr val="FFFF00"/>
                </a:highlight>
                <a:latin typeface="Bahnschrift" panose="020B0502040204020203" pitchFamily="34" charset="0"/>
              </a:rPr>
              <a:t>Savona: denunce di infortunio e decessi (2012&gt;2021)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Bahnschrift" panose="020B0502040204020203" pitchFamily="34" charset="0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lineChart>
        <c:grouping val="standard"/>
        <c:varyColors val="0"/>
        <c:ser>
          <c:idx val="1"/>
          <c:order val="1"/>
          <c:tx>
            <c:strRef>
              <c:f>Foglio1!$A$18</c:f>
              <c:strCache>
                <c:ptCount val="1"/>
                <c:pt idx="0">
                  <c:v>di cui mortali</c:v>
                </c:pt>
              </c:strCache>
            </c:strRef>
          </c:tx>
          <c:spPr>
            <a:ln w="571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dLbl>
              <c:idx val="2"/>
              <c:layout>
                <c:manualLayout>
                  <c:x val="-4.2058823529411808E-2"/>
                  <c:y val="1.631521155102167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57C-4574-A991-1A5C7A918FF9}"/>
                </c:ext>
              </c:extLst>
            </c:dLbl>
            <c:dLbl>
              <c:idx val="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57C-4574-A991-1A5C7A918FF9}"/>
                </c:ext>
              </c:extLst>
            </c:dLbl>
            <c:dLbl>
              <c:idx val="7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57C-4574-A991-1A5C7A918FF9}"/>
                </c:ext>
              </c:extLst>
            </c:dLbl>
            <c:dLbl>
              <c:idx val="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57C-4574-A991-1A5C7A918FF9}"/>
                </c:ext>
              </c:extLst>
            </c:dLbl>
            <c:dLbl>
              <c:idx val="9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57C-4574-A991-1A5C7A918FF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Foglio1!$B$16:$K$16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Foglio1!$B$18:$K$18</c:f>
              <c:numCache>
                <c:formatCode>General</c:formatCode>
                <c:ptCount val="10"/>
                <c:pt idx="0">
                  <c:v>11</c:v>
                </c:pt>
                <c:pt idx="1">
                  <c:v>8</c:v>
                </c:pt>
                <c:pt idx="2">
                  <c:v>2</c:v>
                </c:pt>
                <c:pt idx="3">
                  <c:v>4</c:v>
                </c:pt>
                <c:pt idx="4">
                  <c:v>6</c:v>
                </c:pt>
                <c:pt idx="5">
                  <c:v>11</c:v>
                </c:pt>
                <c:pt idx="6">
                  <c:v>7</c:v>
                </c:pt>
                <c:pt idx="7">
                  <c:v>3</c:v>
                </c:pt>
                <c:pt idx="8">
                  <c:v>8</c:v>
                </c:pt>
                <c:pt idx="9">
                  <c:v>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257C-4574-A991-1A5C7A918F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12435983"/>
        <c:axId val="2134638623"/>
      </c:lineChart>
      <c:lineChart>
        <c:grouping val="standard"/>
        <c:varyColors val="0"/>
        <c:ser>
          <c:idx val="0"/>
          <c:order val="0"/>
          <c:tx>
            <c:strRef>
              <c:f>Foglio1!$A$17</c:f>
              <c:strCache>
                <c:ptCount val="1"/>
                <c:pt idx="0">
                  <c:v>tot. infortuni</c:v>
                </c:pt>
              </c:strCache>
            </c:strRef>
          </c:tx>
          <c:spPr>
            <a:ln w="57150" cap="rnd">
              <a:solidFill>
                <a:srgbClr val="7030A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57C-4574-A991-1A5C7A918FF9}"/>
                </c:ext>
              </c:extLst>
            </c:dLbl>
            <c:dLbl>
              <c:idx val="7"/>
              <c:layout>
                <c:manualLayout>
                  <c:x val="-3.6764705882353033E-2"/>
                  <c:y val="-2.04304974699736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57C-4574-A991-1A5C7A918FF9}"/>
                </c:ext>
              </c:extLst>
            </c:dLbl>
            <c:dLbl>
              <c:idx val="8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57C-4574-A991-1A5C7A918FF9}"/>
                </c:ext>
              </c:extLst>
            </c:dLbl>
            <c:dLbl>
              <c:idx val="9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57C-4574-A991-1A5C7A918FF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rgbClr val="7030A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Foglio1!$B$16:$K$16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Foglio1!$B$17:$K$17</c:f>
              <c:numCache>
                <c:formatCode>General</c:formatCode>
                <c:ptCount val="10"/>
                <c:pt idx="0">
                  <c:v>4808</c:v>
                </c:pt>
                <c:pt idx="1">
                  <c:v>4463</c:v>
                </c:pt>
                <c:pt idx="2">
                  <c:v>4251</c:v>
                </c:pt>
                <c:pt idx="3">
                  <c:v>4214</c:v>
                </c:pt>
                <c:pt idx="4">
                  <c:v>4115</c:v>
                </c:pt>
                <c:pt idx="5">
                  <c:v>4053</c:v>
                </c:pt>
                <c:pt idx="6">
                  <c:v>4042</c:v>
                </c:pt>
                <c:pt idx="7">
                  <c:v>3981</c:v>
                </c:pt>
                <c:pt idx="8">
                  <c:v>3293</c:v>
                </c:pt>
                <c:pt idx="9">
                  <c:v>3698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257C-4574-A991-1A5C7A918F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12463583"/>
        <c:axId val="2134634879"/>
      </c:lineChart>
      <c:catAx>
        <c:axId val="2012435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134638623"/>
        <c:crosses val="autoZero"/>
        <c:auto val="1"/>
        <c:lblAlgn val="ctr"/>
        <c:lblOffset val="100"/>
        <c:noMultiLvlLbl val="0"/>
      </c:catAx>
      <c:valAx>
        <c:axId val="213463862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012435983"/>
        <c:crosses val="autoZero"/>
        <c:crossBetween val="between"/>
        <c:majorUnit val="1"/>
      </c:valAx>
      <c:valAx>
        <c:axId val="2134634879"/>
        <c:scaling>
          <c:orientation val="minMax"/>
          <c:min val="3000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012463583"/>
        <c:crosses val="max"/>
        <c:crossBetween val="between"/>
      </c:valAx>
      <c:catAx>
        <c:axId val="2012463583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134634879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 err="1">
                <a:latin typeface="Bahnschrift" panose="020B0502040204020203" pitchFamily="34" charset="0"/>
              </a:rPr>
              <a:t>infortuni</a:t>
            </a:r>
            <a:r>
              <a:rPr lang="en-US" sz="1600" b="1" dirty="0">
                <a:latin typeface="Bahnschrift" panose="020B0502040204020203" pitchFamily="34" charset="0"/>
              </a:rPr>
              <a:t> </a:t>
            </a:r>
            <a:r>
              <a:rPr lang="en-US" sz="1600" b="1" dirty="0" err="1">
                <a:latin typeface="Bahnschrift" panose="020B0502040204020203" pitchFamily="34" charset="0"/>
              </a:rPr>
              <a:t>sul</a:t>
            </a:r>
            <a:r>
              <a:rPr lang="en-US" sz="1600" b="1" dirty="0">
                <a:latin typeface="Bahnschrift" panose="020B0502040204020203" pitchFamily="34" charset="0"/>
              </a:rPr>
              <a:t> </a:t>
            </a:r>
            <a:r>
              <a:rPr lang="en-US" sz="1600" b="1" dirty="0" err="1">
                <a:latin typeface="Bahnschrift" panose="020B0502040204020203" pitchFamily="34" charset="0"/>
              </a:rPr>
              <a:t>lavoro</a:t>
            </a:r>
            <a:r>
              <a:rPr lang="en-US" sz="1600" b="1" dirty="0">
                <a:latin typeface="Bahnschrift" panose="020B0502040204020203" pitchFamily="34" charset="0"/>
              </a:rPr>
              <a:t> per </a:t>
            </a:r>
            <a:r>
              <a:rPr lang="en-US" sz="1600" b="1" dirty="0" err="1">
                <a:latin typeface="Bahnschrift" panose="020B0502040204020203" pitchFamily="34" charset="0"/>
              </a:rPr>
              <a:t>provincia</a:t>
            </a:r>
            <a:endParaRPr lang="en-US" sz="1600" b="1" dirty="0">
              <a:latin typeface="Bahnschrift" panose="020B0502040204020203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8.0022386907518908E-2"/>
          <c:y val="8.6970950084778523E-2"/>
          <c:w val="0.90162826154083697"/>
          <c:h val="0.810634797848386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Foglio1!$A$30</c:f>
              <c:strCache>
                <c:ptCount val="1"/>
                <c:pt idx="0">
                  <c:v>GE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Foglio1!$B$29:$K$29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Foglio1!$B$30:$K$30</c:f>
              <c:numCache>
                <c:formatCode>General</c:formatCode>
                <c:ptCount val="10"/>
                <c:pt idx="0">
                  <c:v>13788</c:v>
                </c:pt>
                <c:pt idx="1">
                  <c:v>12736</c:v>
                </c:pt>
                <c:pt idx="2">
                  <c:v>12362</c:v>
                </c:pt>
                <c:pt idx="3">
                  <c:v>11769</c:v>
                </c:pt>
                <c:pt idx="4">
                  <c:v>11692</c:v>
                </c:pt>
                <c:pt idx="5">
                  <c:v>11479</c:v>
                </c:pt>
                <c:pt idx="6">
                  <c:v>11127</c:v>
                </c:pt>
                <c:pt idx="7">
                  <c:v>11212</c:v>
                </c:pt>
                <c:pt idx="8">
                  <c:v>10655</c:v>
                </c:pt>
                <c:pt idx="9">
                  <c:v>10089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F8-40AF-B25C-8CBC97930540}"/>
            </c:ext>
          </c:extLst>
        </c:ser>
        <c:ser>
          <c:idx val="1"/>
          <c:order val="1"/>
          <c:tx>
            <c:strRef>
              <c:f>Foglio1!$A$31</c:f>
              <c:strCache>
                <c:ptCount val="1"/>
                <c:pt idx="0">
                  <c:v>IM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Foglio1!$B$29:$K$29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Foglio1!$B$31:$K$31</c:f>
              <c:numCache>
                <c:formatCode>General</c:formatCode>
                <c:ptCount val="10"/>
                <c:pt idx="0">
                  <c:v>3262</c:v>
                </c:pt>
                <c:pt idx="1">
                  <c:v>2955</c:v>
                </c:pt>
                <c:pt idx="2">
                  <c:v>2833</c:v>
                </c:pt>
                <c:pt idx="3">
                  <c:v>2774</c:v>
                </c:pt>
                <c:pt idx="4">
                  <c:v>2645</c:v>
                </c:pt>
                <c:pt idx="5">
                  <c:v>2627</c:v>
                </c:pt>
                <c:pt idx="6">
                  <c:v>2639</c:v>
                </c:pt>
                <c:pt idx="7">
                  <c:v>2524</c:v>
                </c:pt>
                <c:pt idx="8">
                  <c:v>2598</c:v>
                </c:pt>
                <c:pt idx="9">
                  <c:v>2526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0F8-40AF-B25C-8CBC97930540}"/>
            </c:ext>
          </c:extLst>
        </c:ser>
        <c:ser>
          <c:idx val="2"/>
          <c:order val="2"/>
          <c:tx>
            <c:strRef>
              <c:f>Foglio1!$A$32</c:f>
              <c:strCache>
                <c:ptCount val="1"/>
                <c:pt idx="0">
                  <c:v>SV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etal">
              <a:bevelT w="88900" h="889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Foglio1!$B$29:$K$29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Foglio1!$B$32:$K$32</c:f>
              <c:numCache>
                <c:formatCode>General</c:formatCode>
                <c:ptCount val="10"/>
                <c:pt idx="0">
                  <c:v>4808</c:v>
                </c:pt>
                <c:pt idx="1">
                  <c:v>4463</c:v>
                </c:pt>
                <c:pt idx="2">
                  <c:v>4251</c:v>
                </c:pt>
                <c:pt idx="3">
                  <c:v>4214</c:v>
                </c:pt>
                <c:pt idx="4">
                  <c:v>4115</c:v>
                </c:pt>
                <c:pt idx="5">
                  <c:v>4053</c:v>
                </c:pt>
                <c:pt idx="6">
                  <c:v>4042</c:v>
                </c:pt>
                <c:pt idx="7">
                  <c:v>3981</c:v>
                </c:pt>
                <c:pt idx="8">
                  <c:v>3293</c:v>
                </c:pt>
                <c:pt idx="9">
                  <c:v>3698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0F8-40AF-B25C-8CBC97930540}"/>
            </c:ext>
          </c:extLst>
        </c:ser>
        <c:ser>
          <c:idx val="3"/>
          <c:order val="3"/>
          <c:tx>
            <c:strRef>
              <c:f>Foglio1!$A$33</c:f>
              <c:strCache>
                <c:ptCount val="1"/>
                <c:pt idx="0">
                  <c:v>SP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Foglio1!$B$29:$K$29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Foglio1!$B$33:$K$33</c:f>
              <c:numCache>
                <c:formatCode>General</c:formatCode>
                <c:ptCount val="10"/>
                <c:pt idx="0">
                  <c:v>3769</c:v>
                </c:pt>
                <c:pt idx="1">
                  <c:v>3353</c:v>
                </c:pt>
                <c:pt idx="2">
                  <c:v>3141</c:v>
                </c:pt>
                <c:pt idx="3">
                  <c:v>2885</c:v>
                </c:pt>
                <c:pt idx="4">
                  <c:v>2905</c:v>
                </c:pt>
                <c:pt idx="5">
                  <c:v>2927</c:v>
                </c:pt>
                <c:pt idx="6">
                  <c:v>2847</c:v>
                </c:pt>
                <c:pt idx="7">
                  <c:v>3064</c:v>
                </c:pt>
                <c:pt idx="8">
                  <c:v>2445</c:v>
                </c:pt>
                <c:pt idx="9">
                  <c:v>2552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0F8-40AF-B25C-8CBC979305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872730272"/>
        <c:axId val="1791659248"/>
      </c:barChart>
      <c:catAx>
        <c:axId val="1872730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791659248"/>
        <c:crosses val="autoZero"/>
        <c:auto val="1"/>
        <c:lblAlgn val="ctr"/>
        <c:lblOffset val="100"/>
        <c:noMultiLvlLbl val="0"/>
      </c:catAx>
      <c:valAx>
        <c:axId val="1791659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72730272"/>
        <c:crosses val="autoZero"/>
        <c:crossBetween val="between"/>
      </c:valAx>
      <c:spPr>
        <a:solidFill>
          <a:schemeClr val="bg2"/>
        </a:soli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/>
              <a:t>MALATTIE PROFESSIONALI</a:t>
            </a:r>
          </a:p>
        </c:rich>
      </c:tx>
      <c:overlay val="0"/>
      <c:spPr>
        <a:solidFill>
          <a:srgbClr val="FFFF00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3.0555555555555555E-2"/>
          <c:y val="0.14033706413981167"/>
          <c:w val="0.96388888888888891"/>
          <c:h val="0.762478345741011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SAVONA!$B$50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SAVONA!$A$51:$A$55</c:f>
              <c:strCache>
                <c:ptCount val="5"/>
                <c:pt idx="0">
                  <c:v>GENOVA</c:v>
                </c:pt>
                <c:pt idx="1">
                  <c:v>IMPERIA</c:v>
                </c:pt>
                <c:pt idx="2">
                  <c:v>SAVONA</c:v>
                </c:pt>
                <c:pt idx="3">
                  <c:v>LA SPEZIA</c:v>
                </c:pt>
                <c:pt idx="4">
                  <c:v>LIGURIA</c:v>
                </c:pt>
              </c:strCache>
            </c:strRef>
          </c:cat>
          <c:val>
            <c:numRef>
              <c:f>SAVONA!$B$51:$B$55</c:f>
              <c:numCache>
                <c:formatCode>General</c:formatCode>
                <c:ptCount val="5"/>
                <c:pt idx="0">
                  <c:v>385</c:v>
                </c:pt>
                <c:pt idx="1">
                  <c:v>62</c:v>
                </c:pt>
                <c:pt idx="2">
                  <c:v>58</c:v>
                </c:pt>
                <c:pt idx="3">
                  <c:v>226</c:v>
                </c:pt>
                <c:pt idx="4">
                  <c:v>731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2F-4C3A-B1CF-DCEB9FC8EF22}"/>
            </c:ext>
          </c:extLst>
        </c:ser>
        <c:ser>
          <c:idx val="1"/>
          <c:order val="1"/>
          <c:tx>
            <c:strRef>
              <c:f>SAVONA!$C$50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SAVONA!$A$51:$A$55</c:f>
              <c:strCache>
                <c:ptCount val="5"/>
                <c:pt idx="0">
                  <c:v>GENOVA</c:v>
                </c:pt>
                <c:pt idx="1">
                  <c:v>IMPERIA</c:v>
                </c:pt>
                <c:pt idx="2">
                  <c:v>SAVONA</c:v>
                </c:pt>
                <c:pt idx="3">
                  <c:v>LA SPEZIA</c:v>
                </c:pt>
                <c:pt idx="4">
                  <c:v>LIGURIA</c:v>
                </c:pt>
              </c:strCache>
            </c:strRef>
          </c:cat>
          <c:val>
            <c:numRef>
              <c:f>SAVONA!$C$51:$C$55</c:f>
              <c:numCache>
                <c:formatCode>General</c:formatCode>
                <c:ptCount val="5"/>
                <c:pt idx="0">
                  <c:v>503</c:v>
                </c:pt>
                <c:pt idx="1">
                  <c:v>77</c:v>
                </c:pt>
                <c:pt idx="2">
                  <c:v>90</c:v>
                </c:pt>
                <c:pt idx="3">
                  <c:v>227</c:v>
                </c:pt>
                <c:pt idx="4">
                  <c:v>897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42F-4C3A-B1CF-DCEB9FC8EF2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332403760"/>
        <c:axId val="185036928"/>
      </c:barChart>
      <c:catAx>
        <c:axId val="3324037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5036928"/>
        <c:crosses val="autoZero"/>
        <c:auto val="1"/>
        <c:lblAlgn val="ctr"/>
        <c:lblOffset val="100"/>
        <c:noMultiLvlLbl val="0"/>
      </c:catAx>
      <c:valAx>
        <c:axId val="18503692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324037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Foglio1!$C$45</c:f>
              <c:strCache>
                <c:ptCount val="1"/>
                <c:pt idx="0">
                  <c:v>VAR. % SU 2020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Foglio1!$B$46:$B$49</c:f>
              <c:strCache>
                <c:ptCount val="4"/>
                <c:pt idx="0">
                  <c:v>SP</c:v>
                </c:pt>
                <c:pt idx="1">
                  <c:v>IM</c:v>
                </c:pt>
                <c:pt idx="2">
                  <c:v>GE</c:v>
                </c:pt>
                <c:pt idx="3">
                  <c:v>SV</c:v>
                </c:pt>
              </c:strCache>
            </c:strRef>
          </c:cat>
          <c:val>
            <c:numRef>
              <c:f>Foglio1!$C$46:$C$49</c:f>
              <c:numCache>
                <c:formatCode>General</c:formatCode>
                <c:ptCount val="4"/>
                <c:pt idx="0">
                  <c:v>0.44</c:v>
                </c:pt>
                <c:pt idx="1">
                  <c:v>24.2</c:v>
                </c:pt>
                <c:pt idx="2">
                  <c:v>30.6</c:v>
                </c:pt>
                <c:pt idx="3">
                  <c:v>55.2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55-4728-BED9-306D0A1F84C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993561152"/>
        <c:axId val="1792639120"/>
      </c:barChart>
      <c:catAx>
        <c:axId val="1993561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792639120"/>
        <c:crosses val="autoZero"/>
        <c:auto val="1"/>
        <c:lblAlgn val="ctr"/>
        <c:lblOffset val="100"/>
        <c:noMultiLvlLbl val="0"/>
      </c:catAx>
      <c:valAx>
        <c:axId val="1792639120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993561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highlight>
                  <a:srgbClr val="FFFF00"/>
                </a:highlight>
                <a:latin typeface="+mn-lt"/>
                <a:ea typeface="+mn-ea"/>
                <a:cs typeface="+mn-cs"/>
              </a:defRPr>
            </a:pPr>
            <a:r>
              <a:rPr lang="en-US">
                <a:highlight>
                  <a:srgbClr val="FFFF00"/>
                </a:highlight>
              </a:rPr>
              <a:t>MALATTIE PROFESSIONALI SAVONA 2021</a:t>
            </a:r>
          </a:p>
        </c:rich>
      </c:tx>
      <c:layout>
        <c:manualLayout>
          <c:xMode val="edge"/>
          <c:yMode val="edge"/>
          <c:x val="0.40983091787439613"/>
          <c:y val="1.75118549742630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highlight>
                <a:srgbClr val="FFFF00"/>
              </a:highlight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6.3191597618939277E-2"/>
          <c:w val="0.70046717836184724"/>
          <c:h val="0.93388977325487754"/>
        </c:manualLayout>
      </c:layout>
      <c:pie3DChart>
        <c:varyColors val="1"/>
        <c:ser>
          <c:idx val="0"/>
          <c:order val="0"/>
          <c:tx>
            <c:strRef>
              <c:f>SAVONA!$B$18</c:f>
              <c:strCache>
                <c:ptCount val="1"/>
                <c:pt idx="0">
                  <c:v>2021</c:v>
                </c:pt>
              </c:strCache>
            </c:strRef>
          </c:tx>
          <c:dPt>
            <c:idx val="0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F22F-4360-90D3-B1820D95B11A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F22F-4360-90D3-B1820D95B11A}"/>
              </c:ext>
            </c:extLst>
          </c:dPt>
          <c:dPt>
            <c:idx val="2"/>
            <c:bubble3D val="0"/>
            <c:spPr>
              <a:solidFill>
                <a:schemeClr val="bg2">
                  <a:lumMod val="9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F22F-4360-90D3-B1820D95B11A}"/>
              </c:ext>
            </c:extLst>
          </c:dPt>
          <c:dPt>
            <c:idx val="3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F22F-4360-90D3-B1820D95B11A}"/>
              </c:ext>
            </c:extLst>
          </c:dPt>
          <c:dPt>
            <c:idx val="4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F22F-4360-90D3-B1820D95B11A}"/>
              </c:ext>
            </c:extLst>
          </c:dPt>
          <c:dPt>
            <c:idx val="5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F22F-4360-90D3-B1820D95B11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D-F22F-4360-90D3-B1820D95B11A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F-F22F-4360-90D3-B1820D95B11A}"/>
              </c:ext>
            </c:extLst>
          </c:dPt>
          <c:dLbls>
            <c:dLbl>
              <c:idx val="6"/>
              <c:spPr>
                <a:solidFill>
                  <a:srgbClr val="FFFF00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rgbClr val="0070C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pattFill prst="pct75">
                      <a:fgClr>
                        <a:schemeClr val="dk1">
                          <a:lumMod val="75000"/>
                          <a:lumOff val="25000"/>
                        </a:schemeClr>
                      </a:fgClr>
                      <a:bgClr>
                        <a:schemeClr val="dk1">
                          <a:lumMod val="65000"/>
                          <a:lumOff val="35000"/>
                        </a:schemeClr>
                      </a:bgClr>
                    </a:pattFill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D-F22F-4360-90D3-B1820D95B11A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SAVONA!$A$19:$A$26</c:f>
              <c:strCache>
                <c:ptCount val="8"/>
                <c:pt idx="0">
                  <c:v>tumori</c:v>
                </c:pt>
                <c:pt idx="1">
                  <c:v>disturbi psichici comportamentali</c:v>
                </c:pt>
                <c:pt idx="2">
                  <c:v>malattie sistema nervoso</c:v>
                </c:pt>
                <c:pt idx="3">
                  <c:v>malattie orecchio</c:v>
                </c:pt>
                <c:pt idx="4">
                  <c:v>malattie sistema circolatorio</c:v>
                </c:pt>
                <c:pt idx="5">
                  <c:v>malattie sistema respiratorio</c:v>
                </c:pt>
                <c:pt idx="6">
                  <c:v>malattie sistema osteo-muscolare e tessuto connettivo</c:v>
                </c:pt>
                <c:pt idx="7">
                  <c:v>non determinato</c:v>
                </c:pt>
              </c:strCache>
            </c:strRef>
          </c:cat>
          <c:val>
            <c:numRef>
              <c:f>SAVONA!$B$19:$B$26</c:f>
              <c:numCache>
                <c:formatCode>General</c:formatCode>
                <c:ptCount val="8"/>
                <c:pt idx="0">
                  <c:v>12</c:v>
                </c:pt>
                <c:pt idx="1">
                  <c:v>1</c:v>
                </c:pt>
                <c:pt idx="2">
                  <c:v>5</c:v>
                </c:pt>
                <c:pt idx="3">
                  <c:v>5</c:v>
                </c:pt>
                <c:pt idx="4">
                  <c:v>1</c:v>
                </c:pt>
                <c:pt idx="5">
                  <c:v>5</c:v>
                </c:pt>
                <c:pt idx="6">
                  <c:v>57</c:v>
                </c:pt>
                <c:pt idx="7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F22F-4360-90D3-B1820D95B11A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7997653351338649"/>
          <c:y val="0.11337706207301707"/>
          <c:w val="0.3074131260074206"/>
          <c:h val="0.88147379591991437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71530811915006609"/>
          <c:y val="2.043049746997360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1.3022043426047172E-2"/>
          <c:y val="8.3044571577753787E-2"/>
          <c:w val="0.74891431110333295"/>
          <c:h val="0.91264135307346839"/>
        </c:manualLayout>
      </c:layout>
      <c:doughnutChart>
        <c:varyColors val="1"/>
        <c:ser>
          <c:idx val="0"/>
          <c:order val="0"/>
          <c:tx>
            <c:strRef>
              <c:f>'2021'!$E$43</c:f>
              <c:strCache>
                <c:ptCount val="1"/>
                <c:pt idx="0">
                  <c:v>gen&gt;dic 2020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40E8-4A5B-9AFF-4D666279E261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40E8-4A5B-9AFF-4D666279E26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5-40E8-4A5B-9AFF-4D666279E261}"/>
              </c:ext>
            </c:extLst>
          </c:dPt>
          <c:dPt>
            <c:idx val="3"/>
            <c:bubble3D val="0"/>
            <c:explosion val="9"/>
            <c:spPr>
              <a:solidFill>
                <a:srgbClr val="FF0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7-40E8-4A5B-9AFF-4D666279E261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'2021'!$D$44:$D$47</c:f>
              <c:strCache>
                <c:ptCount val="4"/>
                <c:pt idx="0">
                  <c:v>GE</c:v>
                </c:pt>
                <c:pt idx="1">
                  <c:v>IM</c:v>
                </c:pt>
                <c:pt idx="2">
                  <c:v>SP</c:v>
                </c:pt>
                <c:pt idx="3">
                  <c:v>SV</c:v>
                </c:pt>
              </c:strCache>
            </c:strRef>
          </c:cat>
          <c:val>
            <c:numRef>
              <c:f>'2021'!$E$44:$E$47</c:f>
              <c:numCache>
                <c:formatCode>General</c:formatCode>
                <c:ptCount val="4"/>
                <c:pt idx="0">
                  <c:v>10655</c:v>
                </c:pt>
                <c:pt idx="1">
                  <c:v>2598</c:v>
                </c:pt>
                <c:pt idx="2">
                  <c:v>2445</c:v>
                </c:pt>
                <c:pt idx="3">
                  <c:v>3293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0E8-4A5B-9AFF-4D666279E261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5878463191054089"/>
          <c:y val="0.41459247707256941"/>
          <c:w val="0.12684512422528918"/>
          <c:h val="0.22911481479949383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r>
              <a:rPr lang="it-IT"/>
              <a:t>MALATTIE PROFESSIONALI PER SETTORE ICD-10 DENUNCIATO A SAVONA</a:t>
            </a:r>
          </a:p>
        </c:rich>
      </c:tx>
      <c:layout>
        <c:manualLayout>
          <c:xMode val="edge"/>
          <c:yMode val="edge"/>
          <c:x val="0.20614035087719298"/>
          <c:y val="7.7519379844961239E-3"/>
        </c:manualLayout>
      </c:layout>
      <c:overlay val="0"/>
      <c:spPr>
        <a:solidFill>
          <a:srgbClr val="FFFF00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0.44147503491888074"/>
          <c:y val="8.7626610481649561E-2"/>
          <c:w val="0.53748691501281642"/>
          <c:h val="0.830567057764761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SAVONA!$B$7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00B0F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rgbClr val="00B0F0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SAVONA!$A$8:$A$15</c:f>
              <c:strCache>
                <c:ptCount val="8"/>
                <c:pt idx="0">
                  <c:v>tumori</c:v>
                </c:pt>
                <c:pt idx="1">
                  <c:v>disturbi psichici comportamentali</c:v>
                </c:pt>
                <c:pt idx="2">
                  <c:v>malattie sistema nervoso</c:v>
                </c:pt>
                <c:pt idx="3">
                  <c:v>malattie orecchio</c:v>
                </c:pt>
                <c:pt idx="4">
                  <c:v>malattie sistema circolatorio</c:v>
                </c:pt>
                <c:pt idx="5">
                  <c:v>malattie sistema respiratorio</c:v>
                </c:pt>
                <c:pt idx="6">
                  <c:v>malattie sistema osteo-muscolare e tessuto connettivo</c:v>
                </c:pt>
                <c:pt idx="7">
                  <c:v>non determinato</c:v>
                </c:pt>
              </c:strCache>
            </c:strRef>
          </c:cat>
          <c:val>
            <c:numRef>
              <c:f>SAVONA!$B$8:$B$15</c:f>
              <c:numCache>
                <c:formatCode>General</c:formatCode>
                <c:ptCount val="8"/>
                <c:pt idx="0">
                  <c:v>7</c:v>
                </c:pt>
                <c:pt idx="1">
                  <c:v>1</c:v>
                </c:pt>
                <c:pt idx="2">
                  <c:v>1</c:v>
                </c:pt>
                <c:pt idx="3">
                  <c:v>4</c:v>
                </c:pt>
                <c:pt idx="4">
                  <c:v>0</c:v>
                </c:pt>
                <c:pt idx="5">
                  <c:v>10</c:v>
                </c:pt>
                <c:pt idx="6">
                  <c:v>32</c:v>
                </c:pt>
                <c:pt idx="7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B4-463E-A422-751FBD9EE5F4}"/>
            </c:ext>
          </c:extLst>
        </c:ser>
        <c:ser>
          <c:idx val="1"/>
          <c:order val="1"/>
          <c:tx>
            <c:strRef>
              <c:f>SAVONA!$C$7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FF000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rgbClr val="FF0000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SAVONA!$A$8:$A$15</c:f>
              <c:strCache>
                <c:ptCount val="8"/>
                <c:pt idx="0">
                  <c:v>tumori</c:v>
                </c:pt>
                <c:pt idx="1">
                  <c:v>disturbi psichici comportamentali</c:v>
                </c:pt>
                <c:pt idx="2">
                  <c:v>malattie sistema nervoso</c:v>
                </c:pt>
                <c:pt idx="3">
                  <c:v>malattie orecchio</c:v>
                </c:pt>
                <c:pt idx="4">
                  <c:v>malattie sistema circolatorio</c:v>
                </c:pt>
                <c:pt idx="5">
                  <c:v>malattie sistema respiratorio</c:v>
                </c:pt>
                <c:pt idx="6">
                  <c:v>malattie sistema osteo-muscolare e tessuto connettivo</c:v>
                </c:pt>
                <c:pt idx="7">
                  <c:v>non determinato</c:v>
                </c:pt>
              </c:strCache>
            </c:strRef>
          </c:cat>
          <c:val>
            <c:numRef>
              <c:f>SAVONA!$C$8:$C$15</c:f>
              <c:numCache>
                <c:formatCode>General</c:formatCode>
                <c:ptCount val="8"/>
                <c:pt idx="0">
                  <c:v>12</c:v>
                </c:pt>
                <c:pt idx="1">
                  <c:v>1</c:v>
                </c:pt>
                <c:pt idx="2">
                  <c:v>5</c:v>
                </c:pt>
                <c:pt idx="3">
                  <c:v>5</c:v>
                </c:pt>
                <c:pt idx="4">
                  <c:v>1</c:v>
                </c:pt>
                <c:pt idx="5">
                  <c:v>5</c:v>
                </c:pt>
                <c:pt idx="6">
                  <c:v>57</c:v>
                </c:pt>
                <c:pt idx="7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3B4-463E-A422-751FBD9EE5F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46275952"/>
        <c:axId val="155506592"/>
      </c:barChart>
      <c:catAx>
        <c:axId val="1462759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endParaRPr lang="it-IT"/>
          </a:p>
        </c:txPr>
        <c:crossAx val="155506592"/>
        <c:crosses val="autoZero"/>
        <c:auto val="1"/>
        <c:lblAlgn val="ctr"/>
        <c:lblOffset val="100"/>
        <c:noMultiLvlLbl val="0"/>
      </c:catAx>
      <c:valAx>
        <c:axId val="155506592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endParaRPr lang="it-IT"/>
          </a:p>
        </c:txPr>
        <c:crossAx val="146275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0726920004564614E-2"/>
          <c:y val="0.77616356164471723"/>
          <c:w val="8.1058142188748142E-2"/>
          <c:h val="0.15087037596252004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>
          <a:latin typeface="Bahnschrift" panose="020B0502040204020203" pitchFamily="34" charset="0"/>
        </a:defRPr>
      </a:pPr>
      <a:endParaRPr lang="it-I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71278993308204297"/>
          <c:y val="1.75118549742630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5.8957098253691817E-2"/>
          <c:y val="4.8020861629227612E-2"/>
          <c:w val="0.77092658557387217"/>
          <c:h val="0.9505837055177051"/>
        </c:manualLayout>
      </c:layout>
      <c:doughnutChart>
        <c:varyColors val="1"/>
        <c:ser>
          <c:idx val="0"/>
          <c:order val="0"/>
          <c:tx>
            <c:strRef>
              <c:f>'2021'!$E$50</c:f>
              <c:strCache>
                <c:ptCount val="1"/>
                <c:pt idx="0">
                  <c:v>gen&gt;dic 2021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 prstMaterial="metal">
              <a:bevelT w="88900" h="88900"/>
            </a:sp3d>
          </c:spPr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88900" h="88900"/>
              </a:sp3d>
            </c:spPr>
            <c:extLst>
              <c:ext xmlns:c16="http://schemas.microsoft.com/office/drawing/2014/chart" uri="{C3380CC4-5D6E-409C-BE32-E72D297353CC}">
                <c16:uniqueId val="{00000001-23FA-442E-8AF9-00C64988988A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88900" h="88900"/>
              </a:sp3d>
            </c:spPr>
            <c:extLst>
              <c:ext xmlns:c16="http://schemas.microsoft.com/office/drawing/2014/chart" uri="{C3380CC4-5D6E-409C-BE32-E72D297353CC}">
                <c16:uniqueId val="{00000003-23FA-442E-8AF9-00C64988988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88900" h="88900"/>
              </a:sp3d>
            </c:spPr>
            <c:extLst>
              <c:ext xmlns:c16="http://schemas.microsoft.com/office/drawing/2014/chart" uri="{C3380CC4-5D6E-409C-BE32-E72D297353CC}">
                <c16:uniqueId val="{00000005-23FA-442E-8AF9-00C64988988A}"/>
              </c:ext>
            </c:extLst>
          </c:dPt>
          <c:dPt>
            <c:idx val="3"/>
            <c:bubble3D val="0"/>
            <c:explosion val="11"/>
            <c:spPr>
              <a:solidFill>
                <a:srgbClr val="FF0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88900" h="88900"/>
              </a:sp3d>
            </c:spPr>
            <c:extLst>
              <c:ext xmlns:c16="http://schemas.microsoft.com/office/drawing/2014/chart" uri="{C3380CC4-5D6E-409C-BE32-E72D297353CC}">
                <c16:uniqueId val="{00000007-23FA-442E-8AF9-00C64988988A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'2021'!$D$51:$D$54</c:f>
              <c:strCache>
                <c:ptCount val="4"/>
                <c:pt idx="0">
                  <c:v>GE</c:v>
                </c:pt>
                <c:pt idx="1">
                  <c:v>IM</c:v>
                </c:pt>
                <c:pt idx="2">
                  <c:v>SP</c:v>
                </c:pt>
                <c:pt idx="3">
                  <c:v>SV</c:v>
                </c:pt>
              </c:strCache>
            </c:strRef>
          </c:cat>
          <c:val>
            <c:numRef>
              <c:f>'2021'!$E$51:$E$54</c:f>
              <c:numCache>
                <c:formatCode>General</c:formatCode>
                <c:ptCount val="4"/>
                <c:pt idx="0">
                  <c:v>10089</c:v>
                </c:pt>
                <c:pt idx="1">
                  <c:v>2526</c:v>
                </c:pt>
                <c:pt idx="2">
                  <c:v>2552</c:v>
                </c:pt>
                <c:pt idx="3">
                  <c:v>3698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3FA-442E-8AF9-00C64988988A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7463842235847034"/>
          <c:y val="0.44086025953396402"/>
          <c:w val="0.11115940429897175"/>
          <c:h val="0.24370802727804639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2">
        <a:lumMod val="20000"/>
        <a:lumOff val="80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dirty="0"/>
              <a:t>denunce SAVONA 2021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12251013366463373"/>
          <c:w val="0.99913810406052184"/>
          <c:h val="0.8774898663353663"/>
        </c:manualLayout>
      </c:layout>
      <c:pie3DChart>
        <c:varyColors val="1"/>
        <c:ser>
          <c:idx val="0"/>
          <c:order val="0"/>
          <c:tx>
            <c:strRef>
              <c:f>Foglio1!$D$46</c:f>
              <c:strCache>
                <c:ptCount val="1"/>
                <c:pt idx="0">
                  <c:v>denunce 2021</c:v>
                </c:pt>
              </c:strCache>
            </c:strRef>
          </c:tx>
          <c:dPt>
            <c:idx val="0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E5C6-496E-8E1C-186DAD80D12D}"/>
              </c:ext>
            </c:extLst>
          </c:dPt>
          <c:dPt>
            <c:idx val="1"/>
            <c:bubble3D val="0"/>
            <c:explosion val="42"/>
            <c:spPr>
              <a:solidFill>
                <a:srgbClr val="00B0F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E5C6-496E-8E1C-186DAD80D12D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Foglio1!$C$47:$C$48</c:f>
              <c:strCache>
                <c:ptCount val="2"/>
                <c:pt idx="0">
                  <c:v>italiani</c:v>
                </c:pt>
                <c:pt idx="1">
                  <c:v>stranieri</c:v>
                </c:pt>
              </c:strCache>
            </c:strRef>
          </c:cat>
          <c:val>
            <c:numRef>
              <c:f>Foglio1!$D$47:$D$48</c:f>
              <c:numCache>
                <c:formatCode>General</c:formatCode>
                <c:ptCount val="2"/>
                <c:pt idx="0">
                  <c:v>3067</c:v>
                </c:pt>
                <c:pt idx="1">
                  <c:v>631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5C6-496E-8E1C-186DAD80D12D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1972633935463959"/>
          <c:y val="0.81116337089879031"/>
          <c:w val="0.25086189593947811"/>
          <c:h val="0.1510404385961284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3.2113008604864789E-2"/>
          <c:y val="1.75118549742630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Foglio1!$D$50</c:f>
              <c:strCache>
                <c:ptCount val="1"/>
                <c:pt idx="0">
                  <c:v>denunce 2021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prst="relaxedInset"/>
            </a:sp3d>
          </c:spPr>
          <c:dPt>
            <c:idx val="0"/>
            <c:bubble3D val="0"/>
            <c:explosion val="9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prst="relaxedInset"/>
              </a:sp3d>
            </c:spPr>
            <c:extLst>
              <c:ext xmlns:c16="http://schemas.microsoft.com/office/drawing/2014/chart" uri="{C3380CC4-5D6E-409C-BE32-E72D297353CC}">
                <c16:uniqueId val="{00000001-508E-4C93-BE0C-311FC6B09D8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prst="relaxedInset"/>
              </a:sp3d>
            </c:spPr>
            <c:extLst>
              <c:ext xmlns:c16="http://schemas.microsoft.com/office/drawing/2014/chart" uri="{C3380CC4-5D6E-409C-BE32-E72D297353CC}">
                <c16:uniqueId val="{00000003-508E-4C93-BE0C-311FC6B09D8F}"/>
              </c:ext>
            </c:extLst>
          </c:dPt>
          <c:dLbls>
            <c:dLbl>
              <c:idx val="0"/>
              <c:layout>
                <c:manualLayout>
                  <c:x val="3.4440294598239385E-2"/>
                  <c:y val="3.01516453100172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08E-4C93-BE0C-311FC6B09D8F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Foglio1!$C$51:$C$52</c:f>
              <c:strCache>
                <c:ptCount val="2"/>
                <c:pt idx="0">
                  <c:v>SAVONA</c:v>
                </c:pt>
                <c:pt idx="1">
                  <c:v>LIGURIA</c:v>
                </c:pt>
              </c:strCache>
            </c:strRef>
          </c:cat>
          <c:val>
            <c:numRef>
              <c:f>Foglio1!$D$51:$D$52</c:f>
              <c:numCache>
                <c:formatCode>General</c:formatCode>
                <c:ptCount val="2"/>
                <c:pt idx="0">
                  <c:v>3698</c:v>
                </c:pt>
                <c:pt idx="1">
                  <c:v>18865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08E-4C93-BE0C-311FC6B09D8F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Foglio1!$D$27</c:f>
              <c:strCache>
                <c:ptCount val="1"/>
                <c:pt idx="0">
                  <c:v>2021</c:v>
                </c:pt>
              </c:strCache>
            </c:strRef>
          </c:tx>
          <c:dPt>
            <c:idx val="0"/>
            <c:bubble3D val="0"/>
            <c:explosion val="11"/>
            <c:spPr>
              <a:solidFill>
                <a:schemeClr val="accent1">
                  <a:alpha val="90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853E-4D5D-99E0-B0B8818F8282}"/>
              </c:ext>
            </c:extLst>
          </c:dPt>
          <c:dPt>
            <c:idx val="1"/>
            <c:bubble3D val="0"/>
            <c:spPr>
              <a:solidFill>
                <a:schemeClr val="accent2"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853E-4D5D-99E0-B0B8818F8282}"/>
              </c:ext>
            </c:extLst>
          </c:dPt>
          <c:dLbls>
            <c:dLbl>
              <c:idx val="0"/>
              <c:layout>
                <c:manualLayout>
                  <c:x val="6.4585520559930013E-2"/>
                  <c:y val="4.4752114319043454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accent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BF91E916-64A0-4F59-9B67-9A23DA7C05AE}" type="CATEGORYNAME">
                      <a:rPr lang="en-US"/>
                      <a:pPr>
                        <a:defRPr sz="1200" b="1"/>
                      </a:pPr>
                      <a:t>[NOME CATEGORIA]</a:t>
                    </a:fld>
                    <a:r>
                      <a:rPr lang="en-US"/>
                      <a:t>: 506</a:t>
                    </a:r>
                  </a:p>
                </c:rich>
              </c:tx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853E-4D5D-99E0-B0B8818F8282}"/>
                </c:ext>
              </c:extLst>
            </c:dLbl>
            <c:dLbl>
              <c:idx val="1"/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accent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B5331FDD-5BFE-4530-B79D-8FBB27ABBC20}" type="CATEGORYNAME">
                      <a:rPr lang="en-US"/>
                      <a:pPr>
                        <a:defRPr sz="1200" b="1">
                          <a:solidFill>
                            <a:schemeClr val="accent1"/>
                          </a:solidFill>
                        </a:defRPr>
                      </a:pPr>
                      <a:t>[NOME CATEGORIA]</a:t>
                    </a:fld>
                    <a:r>
                      <a:rPr lang="en-US"/>
                      <a:t>: 3.192</a:t>
                    </a:r>
                  </a:p>
                </c:rich>
              </c:tx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in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853E-4D5D-99E0-B0B8818F8282}"/>
                </c:ext>
              </c:extLst>
            </c:dLbl>
            <c:spPr>
              <a:solidFill>
                <a:sysClr val="window" lastClr="FFFFFF">
                  <a:alpha val="90000"/>
                </a:sysClr>
              </a:solidFill>
              <a:ln w="12700" cap="flat" cmpd="sng" algn="ctr">
                <a:solidFill>
                  <a:srgbClr val="4472C4"/>
                </a:solidFill>
                <a:round/>
              </a:ln>
              <a:effectLst>
                <a:outerShdw blurRad="50800" dist="38100" dir="2700000" algn="tl" rotWithShape="0">
                  <a:srgbClr val="4472C4">
                    <a:lumMod val="75000"/>
                    <a:alpha val="40000"/>
                  </a:srgbClr>
                </a:outerShdw>
              </a:effectLst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accent1"/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Foglio1!$C$28:$C$29</c:f>
              <c:strCache>
                <c:ptCount val="2"/>
                <c:pt idx="0">
                  <c:v>in itinere</c:v>
                </c:pt>
                <c:pt idx="1">
                  <c:v>in occ lavoro</c:v>
                </c:pt>
              </c:strCache>
            </c:strRef>
          </c:cat>
          <c:val>
            <c:numRef>
              <c:f>Foglio1!$D$28:$D$29</c:f>
              <c:numCache>
                <c:formatCode>General</c:formatCode>
                <c:ptCount val="2"/>
                <c:pt idx="0">
                  <c:v>506</c:v>
                </c:pt>
                <c:pt idx="1">
                  <c:v>3192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53E-4D5D-99E0-B0B8818F8282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4.3749999999999997E-2"/>
          <c:y val="4.16666666666666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0555555555555555E-2"/>
          <c:y val="8.3217774861475649E-2"/>
          <c:w val="0.96944444444444444"/>
          <c:h val="0.86585629921259843"/>
        </c:manualLayout>
      </c:layout>
      <c:pie3DChart>
        <c:varyColors val="1"/>
        <c:ser>
          <c:idx val="0"/>
          <c:order val="0"/>
          <c:tx>
            <c:strRef>
              <c:f>Foglio1!$D$31</c:f>
              <c:strCache>
                <c:ptCount val="1"/>
                <c:pt idx="0">
                  <c:v>2021</c:v>
                </c:pt>
              </c:strCache>
            </c:strRef>
          </c:tx>
          <c:spPr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c:spPr>
          <c:explosion val="8"/>
          <c:dPt>
            <c:idx val="0"/>
            <c:bubble3D val="0"/>
            <c:explosion val="19"/>
            <c:spPr>
              <a:solidFill>
                <a:srgbClr val="00B0F0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contourW="19050" prstMaterial="flat">
                <a:bevelT prst="angle"/>
                <a:contourClr>
                  <a:schemeClr val="accent1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69DC-4ED7-8CCD-7950BAED3817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69DC-4ED7-8CCD-7950BAED3817}"/>
              </c:ext>
            </c:extLst>
          </c:dPt>
          <c:dLbls>
            <c:dLbl>
              <c:idx val="0"/>
              <c:layout>
                <c:manualLayout>
                  <c:x val="7.5413823272090993E-2"/>
                  <c:y val="3.1625473899095945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accent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3034EE1E-87C9-4265-9674-2B17F41C6D30}" type="CATEGORYNAME">
                      <a:rPr lang="en-US"/>
                      <a:pPr>
                        <a:defRPr sz="1200" b="1"/>
                      </a:pPr>
                      <a:t>[NOME CATEGORIA]</a:t>
                    </a:fld>
                    <a:r>
                      <a:rPr lang="en-US"/>
                      <a:t>: 354</a:t>
                    </a:r>
                  </a:p>
                </c:rich>
              </c:tx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9DC-4ED7-8CCD-7950BAED3817}"/>
                </c:ext>
              </c:extLst>
            </c:dLbl>
            <c:dLbl>
              <c:idx val="1"/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accent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5848C12B-D8C3-42D6-817E-9CB27419A74A}" type="CATEGORYNAME">
                      <a:rPr lang="en-US"/>
                      <a:pPr>
                        <a:defRPr sz="1200" b="1">
                          <a:solidFill>
                            <a:schemeClr val="accent1"/>
                          </a:solidFill>
                        </a:defRPr>
                      </a:pPr>
                      <a:t>[NOME CATEGORIA]</a:t>
                    </a:fld>
                    <a:r>
                      <a:rPr lang="en-US"/>
                      <a:t>: 3.344</a:t>
                    </a:r>
                  </a:p>
                </c:rich>
              </c:tx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69DC-4ED7-8CCD-7950BAED3817}"/>
                </c:ext>
              </c:extLst>
            </c:dLbl>
            <c:spPr>
              <a:solidFill>
                <a:sysClr val="window" lastClr="FFFFFF">
                  <a:alpha val="90000"/>
                </a:sysClr>
              </a:solidFill>
              <a:ln w="12700" cap="flat" cmpd="sng" algn="ctr">
                <a:solidFill>
                  <a:srgbClr val="4472C4"/>
                </a:solidFill>
                <a:round/>
              </a:ln>
              <a:effectLst>
                <a:outerShdw blurRad="50800" dist="38100" dir="2700000" algn="tl" rotWithShape="0">
                  <a:srgbClr val="4472C4">
                    <a:lumMod val="75000"/>
                    <a:alpha val="40000"/>
                  </a:srgbClr>
                </a:outerShdw>
              </a:effectLst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accent1"/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Foglio1!$C$32:$C$33</c:f>
              <c:strCache>
                <c:ptCount val="2"/>
                <c:pt idx="0">
                  <c:v>Covid-19</c:v>
                </c:pt>
                <c:pt idx="1">
                  <c:v>Non Covid</c:v>
                </c:pt>
              </c:strCache>
            </c:strRef>
          </c:cat>
          <c:val>
            <c:numRef>
              <c:f>Foglio1!$D$32:$D$33</c:f>
              <c:numCache>
                <c:formatCode>General</c:formatCode>
                <c:ptCount val="2"/>
                <c:pt idx="0">
                  <c:v>354</c:v>
                </c:pt>
                <c:pt idx="1">
                  <c:v>3344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9DC-4ED7-8CCD-7950BAED3817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r>
              <a:rPr lang="it-IT" dirty="0"/>
              <a:t>Denunce di infortunio per provincia e per causale COVID-19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6.3925621429674229E-2"/>
          <c:y val="0.1564684241950407"/>
          <c:w val="0.89577408522464108"/>
          <c:h val="0.698987989441408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'2021'!$B$17</c:f>
              <c:strCache>
                <c:ptCount val="1"/>
                <c:pt idx="0">
                  <c:v>denunce Covid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accent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'2021'!$A$18:$A$21</c:f>
              <c:strCache>
                <c:ptCount val="4"/>
                <c:pt idx="0">
                  <c:v>GE</c:v>
                </c:pt>
                <c:pt idx="1">
                  <c:v>IM</c:v>
                </c:pt>
                <c:pt idx="2">
                  <c:v>SP</c:v>
                </c:pt>
                <c:pt idx="3">
                  <c:v>SV</c:v>
                </c:pt>
              </c:strCache>
            </c:strRef>
          </c:cat>
          <c:val>
            <c:numRef>
              <c:f>'2021'!$B$18:$B$21</c:f>
              <c:numCache>
                <c:formatCode>General</c:formatCode>
                <c:ptCount val="4"/>
                <c:pt idx="0">
                  <c:v>1224</c:v>
                </c:pt>
                <c:pt idx="1">
                  <c:v>349</c:v>
                </c:pt>
                <c:pt idx="2">
                  <c:v>182</c:v>
                </c:pt>
                <c:pt idx="3">
                  <c:v>354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AD-4939-8AA9-3E9186275CA8}"/>
            </c:ext>
          </c:extLst>
        </c:ser>
        <c:ser>
          <c:idx val="1"/>
          <c:order val="1"/>
          <c:tx>
            <c:strRef>
              <c:f>'2021'!$C$17</c:f>
              <c:strCache>
                <c:ptCount val="1"/>
                <c:pt idx="0">
                  <c:v>tot. Denunce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accent2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'2021'!$A$18:$A$21</c:f>
              <c:strCache>
                <c:ptCount val="4"/>
                <c:pt idx="0">
                  <c:v>GE</c:v>
                </c:pt>
                <c:pt idx="1">
                  <c:v>IM</c:v>
                </c:pt>
                <c:pt idx="2">
                  <c:v>SP</c:v>
                </c:pt>
                <c:pt idx="3">
                  <c:v>SV</c:v>
                </c:pt>
              </c:strCache>
            </c:strRef>
          </c:cat>
          <c:val>
            <c:numRef>
              <c:f>'2021'!$C$18:$C$21</c:f>
              <c:numCache>
                <c:formatCode>General</c:formatCode>
                <c:ptCount val="4"/>
                <c:pt idx="0">
                  <c:v>10089</c:v>
                </c:pt>
                <c:pt idx="1">
                  <c:v>2526</c:v>
                </c:pt>
                <c:pt idx="2">
                  <c:v>2552</c:v>
                </c:pt>
                <c:pt idx="3">
                  <c:v>3698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2AD-4939-8AA9-3E9186275C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783739359"/>
        <c:axId val="783899359"/>
      </c:barChart>
      <c:catAx>
        <c:axId val="78373935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endParaRPr lang="it-IT"/>
          </a:p>
        </c:txPr>
        <c:crossAx val="783899359"/>
        <c:crosses val="autoZero"/>
        <c:auto val="1"/>
        <c:lblAlgn val="ctr"/>
        <c:lblOffset val="100"/>
        <c:noMultiLvlLbl val="0"/>
      </c:catAx>
      <c:valAx>
        <c:axId val="783899359"/>
        <c:scaling>
          <c:orientation val="minMax"/>
          <c:max val="11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endParaRPr lang="it-IT"/>
          </a:p>
        </c:txPr>
        <c:crossAx val="783739359"/>
        <c:crosses val="autoZero"/>
        <c:crossBetween val="between"/>
        <c:majorUnit val="10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Bahnschrift" panose="020B0502040204020203" pitchFamily="34" charset="0"/>
        </a:defRPr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8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9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3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8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9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0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CA9A3BE9-C64C-4858-928D-E03822D8EE1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1D2ADC7-25F0-443F-99A2-BCEDBE0286F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BEA987-1A95-40B5-B7FF-0205D5FDF51B}" type="datetimeFigureOut">
              <a:rPr lang="it-IT" smtClean="0"/>
              <a:t>14/03/2022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0512505-1327-428A-B3EC-B2F9AB19DAA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5EFCA9D-1F1A-41A7-87FD-493F8B9485B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A82DCD-445D-48E1-A10C-2456500ABE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79009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079980-6AE4-4147-B912-F4E40549AF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898C465-B645-457E-A1AE-6CB9DDE39A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BEA664F-6D0F-4550-B9BD-DD8863044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E4BC6-F50E-450C-A5A8-444EB8687E3B}" type="datetimeFigureOut">
              <a:rPr lang="it-IT" smtClean="0"/>
              <a:t>14/03/2022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1198BC4-7E8A-4851-8B62-6A9A8ECF6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4122938-D769-486F-B9B3-03AE8B039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2C3C7-04F3-4833-A1E1-2CD9BC0532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2926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A97EF2-1F79-4B4F-ACDC-A76316BD7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28E4521-D9BC-45DB-965B-08E9406FED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BDD019D-2D96-4BEB-9651-C9CBC7FF2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E4BC6-F50E-450C-A5A8-444EB8687E3B}" type="datetimeFigureOut">
              <a:rPr lang="it-IT" smtClean="0"/>
              <a:t>14/03/2022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4736483-BA21-4E46-85F7-5A7853C02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55A0B07-E9ED-44E2-AC52-40CE95EA2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2C3C7-04F3-4833-A1E1-2CD9BC0532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4935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8BF78472-CACA-43F5-8319-79ABF38D60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7771879-41FF-4F4C-8996-EF3AAE4578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C361928-23E2-4477-B03B-F52CB2CC7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E4BC6-F50E-450C-A5A8-444EB8687E3B}" type="datetimeFigureOut">
              <a:rPr lang="it-IT" smtClean="0"/>
              <a:t>14/03/2022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D3B1FFC-8BC4-4F57-A059-5EBB74721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A742245-498D-4343-AD65-113574D72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2C3C7-04F3-4833-A1E1-2CD9BC0532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1473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C3CB69-896C-49A4-96F1-E04830E21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6A913AE-6541-4B21-8A7F-BA0E5DAD50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E5BB83A-A588-43B5-9E14-B0B83656C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E4BC6-F50E-450C-A5A8-444EB8687E3B}" type="datetimeFigureOut">
              <a:rPr lang="it-IT" smtClean="0"/>
              <a:t>14/03/2022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B0A8705-3974-4550-9F1B-C38EDA6F7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31D31B6-9735-4C43-BA9B-7BC035934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2C3C7-04F3-4833-A1E1-2CD9BC0532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4036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2949FA-A161-43EC-AAAB-067139CE0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DAFC40A-9A2C-4E3B-9B26-E8E0E5B55E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1404603-AD80-4228-9D82-1787B16FB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E4BC6-F50E-450C-A5A8-444EB8687E3B}" type="datetimeFigureOut">
              <a:rPr lang="it-IT" smtClean="0"/>
              <a:t>14/03/2022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08185B0-F6D9-4BD3-884A-1C1A6A984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34FDDCD-263D-42D4-856D-4CA9F127A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2C3C7-04F3-4833-A1E1-2CD9BC0532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2108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32C5F0-B85E-42C2-8FC6-E9C6BD881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6BB8CC7-4D34-4FDD-A0B2-A81BA6E00D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3CC2349-0130-4D15-8238-50C377B53B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54F4479-1F1A-4252-8D3F-ECDEA0C88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E4BC6-F50E-450C-A5A8-444EB8687E3B}" type="datetimeFigureOut">
              <a:rPr lang="it-IT" smtClean="0"/>
              <a:t>14/03/2022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B540D75-349C-440D-8E75-0C69794A1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E88E4D0-F25B-496F-B718-6BF796EB6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2C3C7-04F3-4833-A1E1-2CD9BC0532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6328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971EB2-6081-416D-8F30-30AC63CCD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3B33FF7-5856-4A47-9087-72965404F7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8920C9D-B053-45C6-B4EE-D31BB33BBD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AE19E62-C476-49A5-8A8C-A42EE129FC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CB156C8E-7F5B-483C-B6DF-25AA7AC131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4705C43D-006D-4B31-BD4F-102B15FD9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E4BC6-F50E-450C-A5A8-444EB8687E3B}" type="datetimeFigureOut">
              <a:rPr lang="it-IT" smtClean="0"/>
              <a:t>14/03/2022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E3B4419D-8F19-4CD8-8681-8B43289EB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A61E555C-5D8F-45FE-B753-CA544917F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2C3C7-04F3-4833-A1E1-2CD9BC0532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5989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8FDF8B-01AB-44CD-B7D2-B04D05AC2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5B94836-233B-46BB-8B25-3844FA344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E4BC6-F50E-450C-A5A8-444EB8687E3B}" type="datetimeFigureOut">
              <a:rPr lang="it-IT" smtClean="0"/>
              <a:t>14/03/2022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9F84D2E3-27B1-449E-ACC2-C1B255141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3DAC8D9-FCD5-4614-A18C-D0C4E64F5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2C3C7-04F3-4833-A1E1-2CD9BC0532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5656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1AA64354-F662-464F-AC40-CFE0407D6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E4BC6-F50E-450C-A5A8-444EB8687E3B}" type="datetimeFigureOut">
              <a:rPr lang="it-IT" smtClean="0"/>
              <a:t>14/03/2022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A90E0D3-45DF-4E20-9D82-7352EB8F0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C95582B-FA1B-4831-9E51-94C3E2562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2C3C7-04F3-4833-A1E1-2CD9BC0532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875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F33131-4428-4686-A6BC-BECB86118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DC4D2A3-4DD7-47B8-B058-9ED2D3A185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1F872AD-D379-4406-B6AF-D25C6DF9A2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0F3D0D1-2153-4774-97CD-959FC7291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E4BC6-F50E-450C-A5A8-444EB8687E3B}" type="datetimeFigureOut">
              <a:rPr lang="it-IT" smtClean="0"/>
              <a:t>14/03/2022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A732601-1FDB-4F70-9ECD-0E9298C13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CD81DBE-3A2A-4AC2-9907-5869BD35F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2C3C7-04F3-4833-A1E1-2CD9BC0532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7819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533450-1D7E-46D8-BC6C-0B3DD05D9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DC53E7C-908F-4A2C-977D-3D2C337584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55385C1-6376-4121-B22A-87EE4FC351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4754C0A-6A84-4FC7-AB7D-B87EFCEAF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E4BC6-F50E-450C-A5A8-444EB8687E3B}" type="datetimeFigureOut">
              <a:rPr lang="it-IT" smtClean="0"/>
              <a:t>14/03/2022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E44CE56-C119-4BF9-B5E0-E1B5E1594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9D39624-138F-40AA-AFD6-E8440D646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2C3C7-04F3-4833-A1E1-2CD9BC0532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5637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B139A01D-F6A1-4571-B9B4-33BD92D04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6A1AA5F-6965-47B7-B9CA-197D9FA808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DC159FD-BB07-4B60-AD3E-F792EB9E43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6E4BC6-F50E-450C-A5A8-444EB8687E3B}" type="datetimeFigureOut">
              <a:rPr lang="it-IT" smtClean="0"/>
              <a:t>14/03/2022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9E623B7-48FE-4FFD-8FB1-70ADC1FBBD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6A0C712-C17F-440A-89D7-DACEA70E38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2C3C7-04F3-4833-A1E1-2CD9BC0532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1970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2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2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>
            <a:extLst>
              <a:ext uri="{FF2B5EF4-FFF2-40B4-BE49-F238E27FC236}">
                <a16:creationId xmlns:a16="http://schemas.microsoft.com/office/drawing/2014/main" id="{6C054930-6E5B-4081-B3C3-90EC2ACE52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4879" y="2059021"/>
            <a:ext cx="3348507" cy="622570"/>
          </a:xfrm>
          <a:prstGeom prst="rect">
            <a:avLst/>
          </a:prstGeom>
        </p:spPr>
      </p:pic>
      <p:sp>
        <p:nvSpPr>
          <p:cNvPr id="3" name="Sottotitolo 2">
            <a:extLst>
              <a:ext uri="{FF2B5EF4-FFF2-40B4-BE49-F238E27FC236}">
                <a16:creationId xmlns:a16="http://schemas.microsoft.com/office/drawing/2014/main" id="{68320CFC-F29C-49D8-8EE8-8B28DCC4D2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49271"/>
            <a:ext cx="9144000" cy="2067698"/>
          </a:xfrm>
          <a:solidFill>
            <a:srgbClr val="FF0000"/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anchor="ctr">
            <a:normAutofit/>
          </a:bodyPr>
          <a:lstStyle/>
          <a:p>
            <a:r>
              <a:rPr lang="it-IT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Bahnschrift Condensed" panose="020B0502040204020203" pitchFamily="34" charset="0"/>
              </a:rPr>
              <a:t>SAVONA2021</a:t>
            </a:r>
          </a:p>
          <a:p>
            <a:r>
              <a:rPr lang="it-IT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Bahnschrift Condensed" panose="020B0502040204020203" pitchFamily="34" charset="0"/>
              </a:rPr>
              <a:t>Elaborazioni + grafici a cura di</a:t>
            </a:r>
          </a:p>
          <a:p>
            <a:r>
              <a:rPr lang="it-IT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Bahnschrift Condensed" panose="020B0502040204020203" pitchFamily="34" charset="0"/>
              </a:rPr>
              <a:t>MARCO DE SILVA </a:t>
            </a:r>
            <a:r>
              <a:rPr lang="it-IT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Bahnschrift Condensed" panose="020B0502040204020203" pitchFamily="34" charset="0"/>
              </a:rPr>
              <a:t>Responsabile Ufficio Economico CGIL Liguria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2ABD0638-039A-4BBC-A74A-37148044C1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584879" cy="4118043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CA0CFB26-ABBF-4417-9386-C40472FC28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9428" y="0"/>
            <a:ext cx="2612571" cy="1829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9873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989DD30D-15F9-45D8-B6B4-4F64BF6C6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2800" dirty="0">
                <a:latin typeface="Bahnschrift" panose="020B0502040204020203" pitchFamily="34" charset="0"/>
              </a:rPr>
              <a:t>Solo i settori pubblici e le attività manifatturiere segnano un calo nelle denunce di infortunio rispetto al 2020; in aumento tutte le attività dei servizi e del commercio-turismo: Costruzioni +31,5%.</a:t>
            </a:r>
          </a:p>
        </p:txBody>
      </p:sp>
      <p:graphicFrame>
        <p:nvGraphicFramePr>
          <p:cNvPr id="7" name="Segnaposto contenuto 6">
            <a:extLst>
              <a:ext uri="{FF2B5EF4-FFF2-40B4-BE49-F238E27FC236}">
                <a16:creationId xmlns:a16="http://schemas.microsoft.com/office/drawing/2014/main" id="{2778B657-978A-4544-9223-01187480D1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724803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Immagine 3">
            <a:extLst>
              <a:ext uri="{FF2B5EF4-FFF2-40B4-BE49-F238E27FC236}">
                <a16:creationId xmlns:a16="http://schemas.microsoft.com/office/drawing/2014/main" id="{6EAD2874-D7FC-4752-B54F-F786E6AF23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413" y="6073210"/>
            <a:ext cx="1120587" cy="784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2539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9A999B86-629D-4E45-93B8-18F4DC8DC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2401"/>
            <a:ext cx="10515600" cy="1538288"/>
          </a:xfrm>
        </p:spPr>
        <p:txBody>
          <a:bodyPr>
            <a:noAutofit/>
          </a:bodyPr>
          <a:lstStyle/>
          <a:p>
            <a:pPr algn="ctr"/>
            <a:r>
              <a:rPr lang="it-IT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" panose="020B0502040204020203" pitchFamily="34" charset="0"/>
              </a:rPr>
              <a:t>Il forte ridimensionamento dei decessi in provincia di Genova fa scendere il capoluogo dal 48% del 2020 al 35% sul totale 2021; segue Savona che passa dal 18 al 26%, Imperia sale dal 23 al 24% e La Spezia dall’11 al 15%</a:t>
            </a:r>
          </a:p>
        </p:txBody>
      </p:sp>
      <p:graphicFrame>
        <p:nvGraphicFramePr>
          <p:cNvPr id="7" name="Segnaposto contenuto 6">
            <a:extLst>
              <a:ext uri="{FF2B5EF4-FFF2-40B4-BE49-F238E27FC236}">
                <a16:creationId xmlns:a16="http://schemas.microsoft.com/office/drawing/2014/main" id="{410B67B2-2244-4D6F-9116-2A913D4C0322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067224058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Segnaposto contenuto 7">
            <a:extLst>
              <a:ext uri="{FF2B5EF4-FFF2-40B4-BE49-F238E27FC236}">
                <a16:creationId xmlns:a16="http://schemas.microsoft.com/office/drawing/2014/main" id="{6DA5C169-4CE2-4DD8-B312-C7495A58C9F4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39055817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9" name="Immagine 8">
            <a:extLst>
              <a:ext uri="{FF2B5EF4-FFF2-40B4-BE49-F238E27FC236}">
                <a16:creationId xmlns:a16="http://schemas.microsoft.com/office/drawing/2014/main" id="{3B8B7BC6-A45D-42DA-BE47-8AA27C913F2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5212" y="6019843"/>
            <a:ext cx="1196788" cy="838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7287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5386F7-E93E-4A41-92FD-2AAC3E5D1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565" y="95251"/>
            <a:ext cx="10954870" cy="1894914"/>
          </a:xfrm>
        </p:spPr>
        <p:txBody>
          <a:bodyPr>
            <a:noAutofit/>
          </a:bodyPr>
          <a:lstStyle/>
          <a:p>
            <a:pPr algn="ctr"/>
            <a:r>
              <a:rPr lang="it-IT" sz="2400" b="1" dirty="0">
                <a:solidFill>
                  <a:srgbClr val="FF0000"/>
                </a:solidFill>
                <a:highlight>
                  <a:srgbClr val="FFFF00"/>
                </a:highlight>
                <a:latin typeface="Bahnschrift Condensed" panose="020B0502040204020203" pitchFamily="34" charset="0"/>
              </a:rPr>
              <a:t>Le denunce di infortunio con esito mortale in Liguria nel 2021 sono state 34 </a:t>
            </a:r>
            <a:br>
              <a:rPr lang="it-IT" sz="2400" b="1" dirty="0">
                <a:solidFill>
                  <a:srgbClr val="FF0000"/>
                </a:solidFill>
                <a:highlight>
                  <a:srgbClr val="FFFF00"/>
                </a:highlight>
                <a:latin typeface="Bahnschrift Condensed" panose="020B0502040204020203" pitchFamily="34" charset="0"/>
              </a:rPr>
            </a:br>
            <a:r>
              <a:rPr lang="it-IT" sz="2400" b="1" dirty="0">
                <a:latin typeface="Bahnschrift Condensed" panose="020B0502040204020203" pitchFamily="34" charset="0"/>
              </a:rPr>
              <a:t>(28 in occasione di lavoro e 6 in itinere) di cui 9 COVID correlate; -22,7% (-10 unità) sul 2020.</a:t>
            </a:r>
            <a:br>
              <a:rPr lang="it-IT" sz="2400" b="1" dirty="0">
                <a:latin typeface="Bahnschrift Condensed" panose="020B0502040204020203" pitchFamily="34" charset="0"/>
              </a:rPr>
            </a:br>
            <a:r>
              <a:rPr lang="it-IT" sz="2400" b="1" dirty="0">
                <a:latin typeface="Bahnschrift Condensed" panose="020B0502040204020203" pitchFamily="34" charset="0"/>
              </a:rPr>
              <a:t>Se filtriamo i decessi per </a:t>
            </a:r>
            <a:r>
              <a:rPr lang="it-IT" sz="2400" b="1" dirty="0" err="1">
                <a:latin typeface="Bahnschrift Condensed" panose="020B0502040204020203" pitchFamily="34" charset="0"/>
              </a:rPr>
              <a:t>Covid</a:t>
            </a:r>
            <a:r>
              <a:rPr lang="it-IT" sz="2400" b="1" dirty="0">
                <a:latin typeface="Bahnschrift Condensed" panose="020B0502040204020203" pitchFamily="34" charset="0"/>
              </a:rPr>
              <a:t> del 2021 abbiamo </a:t>
            </a:r>
            <a:r>
              <a:rPr lang="it-IT" sz="2400" b="1" dirty="0">
                <a:solidFill>
                  <a:srgbClr val="FF0000"/>
                </a:solidFill>
                <a:latin typeface="Bahnschrift Condensed" panose="020B0502040204020203" pitchFamily="34" charset="0"/>
              </a:rPr>
              <a:t>25</a:t>
            </a:r>
            <a:r>
              <a:rPr lang="it-IT" sz="2400" b="1" dirty="0">
                <a:latin typeface="Bahnschrift Condensed" panose="020B0502040204020203" pitchFamily="34" charset="0"/>
              </a:rPr>
              <a:t> infortuni mortali </a:t>
            </a:r>
            <a:r>
              <a:rPr lang="it-IT" sz="2400" b="1" dirty="0">
                <a:solidFill>
                  <a:srgbClr val="FF0000"/>
                </a:solidFill>
                <a:latin typeface="Bahnschrift Condensed" panose="020B0502040204020203" pitchFamily="34" charset="0"/>
              </a:rPr>
              <a:t>NON</a:t>
            </a:r>
            <a:r>
              <a:rPr lang="it-IT" sz="2400" b="1" dirty="0">
                <a:latin typeface="Bahnschrift Condensed" panose="020B0502040204020203" pitchFamily="34" charset="0"/>
              </a:rPr>
              <a:t> legati alla pandemia (su 34) di cui 6 in itinere (+1 sul 2020). Infortuni con esito mortale in calo a Genova (-9) ed Imperia (-2), </a:t>
            </a:r>
            <a:br>
              <a:rPr lang="it-IT" sz="2400" b="1" dirty="0">
                <a:latin typeface="Bahnschrift Condensed" panose="020B0502040204020203" pitchFamily="34" charset="0"/>
              </a:rPr>
            </a:br>
            <a:r>
              <a:rPr lang="it-IT" sz="2400" b="1" dirty="0">
                <a:latin typeface="Bahnschrift Condensed" panose="020B0502040204020203" pitchFamily="34" charset="0"/>
              </a:rPr>
              <a:t>stazionarie a La Spezia (5) ed in aumento a Savona (+1)</a:t>
            </a:r>
            <a:br>
              <a:rPr lang="it-IT" sz="2400" b="1" dirty="0">
                <a:latin typeface="Bahnschrift Condensed" panose="020B0502040204020203" pitchFamily="34" charset="0"/>
              </a:rPr>
            </a:br>
            <a:r>
              <a:rPr lang="it-IT" sz="2400" b="1" dirty="0">
                <a:solidFill>
                  <a:srgbClr val="FF0000"/>
                </a:solidFill>
                <a:latin typeface="Bahnschrift Condensed" panose="020B0502040204020203" pitchFamily="34" charset="0"/>
              </a:rPr>
              <a:t>L’incidenza dei decessi per </a:t>
            </a:r>
            <a:r>
              <a:rPr lang="it-IT" sz="2400" b="1" dirty="0" err="1">
                <a:solidFill>
                  <a:srgbClr val="FF0000"/>
                </a:solidFill>
                <a:latin typeface="Bahnschrift Condensed" panose="020B0502040204020203" pitchFamily="34" charset="0"/>
              </a:rPr>
              <a:t>Covid</a:t>
            </a:r>
            <a:r>
              <a:rPr lang="it-IT" sz="2400" b="1" dirty="0">
                <a:solidFill>
                  <a:srgbClr val="FF0000"/>
                </a:solidFill>
                <a:latin typeface="Bahnschrift Condensed" panose="020B0502040204020203" pitchFamily="34" charset="0"/>
              </a:rPr>
              <a:t> sul totale degli infortuni mortali scende dal 45,5 al 26,5%.</a:t>
            </a:r>
            <a:endParaRPr lang="it-IT" sz="2400" dirty="0">
              <a:solidFill>
                <a:srgbClr val="FF0000"/>
              </a:solidFill>
            </a:endParaRPr>
          </a:p>
        </p:txBody>
      </p:sp>
      <p:graphicFrame>
        <p:nvGraphicFramePr>
          <p:cNvPr id="5" name="Segnaposto contenuto 4">
            <a:extLst>
              <a:ext uri="{FF2B5EF4-FFF2-40B4-BE49-F238E27FC236}">
                <a16:creationId xmlns:a16="http://schemas.microsoft.com/office/drawing/2014/main" id="{4A7906C4-64CE-4D26-B220-E538FC60EE51}"/>
              </a:ext>
            </a:extLst>
          </p:cNvPr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767603" y="2085601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Segnaposto contenuto 5">
            <a:extLst>
              <a:ext uri="{FF2B5EF4-FFF2-40B4-BE49-F238E27FC236}">
                <a16:creationId xmlns:a16="http://schemas.microsoft.com/office/drawing/2014/main" id="{FFA82410-72C9-44C4-9616-2632D10FB7F0}"/>
              </a:ext>
            </a:extLst>
          </p:cNvPr>
          <p:cNvGraphicFramePr>
            <a:graphicFrameLocks noGrp="1"/>
          </p:cNvGraphicFramePr>
          <p:nvPr>
            <p:ph sz="half" idx="2"/>
            <p:extLst/>
          </p:nvPr>
        </p:nvGraphicFramePr>
        <p:xfrm>
          <a:off x="6242797" y="2085601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Immagine 6">
            <a:extLst>
              <a:ext uri="{FF2B5EF4-FFF2-40B4-BE49-F238E27FC236}">
                <a16:creationId xmlns:a16="http://schemas.microsoft.com/office/drawing/2014/main" id="{BFF831E4-E265-4372-BECC-ACE730F25F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7806" y="5924592"/>
            <a:ext cx="1196788" cy="838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1156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692FDB73-3DE8-4B52-A1FC-09EAE99C9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507"/>
            <a:ext cx="10636624" cy="1873622"/>
          </a:xfrm>
        </p:spPr>
        <p:txBody>
          <a:bodyPr>
            <a:no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Bahnschrift" panose="020B0502040204020203" pitchFamily="34" charset="0"/>
              </a:rPr>
              <a:t>IMPERIA</a:t>
            </a:r>
            <a:r>
              <a:rPr lang="it-IT" sz="2000" b="1" dirty="0">
                <a:latin typeface="Bahnschrift" panose="020B0502040204020203" pitchFamily="34" charset="0"/>
              </a:rPr>
              <a:t>: 8 morti, tutti italiani di cui 1 femmina; in questa provincia i due morti in agricoltura</a:t>
            </a:r>
            <a:br>
              <a:rPr lang="it-IT" sz="2000" b="1" dirty="0">
                <a:latin typeface="Bahnschrift" panose="020B0502040204020203" pitchFamily="34" charset="0"/>
              </a:rPr>
            </a:br>
            <a:r>
              <a:rPr lang="it-IT" sz="2000" b="1" dirty="0">
                <a:solidFill>
                  <a:srgbClr val="FFC000"/>
                </a:solidFill>
                <a:latin typeface="Bahnschrift" panose="020B0502040204020203" pitchFamily="34" charset="0"/>
              </a:rPr>
              <a:t>SAVONA</a:t>
            </a:r>
            <a:r>
              <a:rPr lang="it-IT" sz="2000" b="1" dirty="0">
                <a:latin typeface="Bahnschrift" panose="020B0502040204020203" pitchFamily="34" charset="0"/>
              </a:rPr>
              <a:t>: 9 morti, di cui 2 stranieri; 8 maschi e 1 femmina; qui 3 morti nel settore </a:t>
            </a:r>
            <a:r>
              <a:rPr lang="it-IT" sz="2000" b="1" dirty="0" err="1">
                <a:latin typeface="Bahnschrift" panose="020B0502040204020203" pitchFamily="34" charset="0"/>
              </a:rPr>
              <a:t>Ateco</a:t>
            </a:r>
            <a:r>
              <a:rPr lang="it-IT" sz="2000" b="1" dirty="0">
                <a:latin typeface="Bahnschrift" panose="020B0502040204020203" pitchFamily="34" charset="0"/>
              </a:rPr>
              <a:t> E38 (Rifiuti/Riciclo </a:t>
            </a:r>
            <a:r>
              <a:rPr lang="it-IT" sz="2000" b="1" dirty="0" err="1">
                <a:latin typeface="Bahnschrift" panose="020B0502040204020203" pitchFamily="34" charset="0"/>
              </a:rPr>
              <a:t>mat</a:t>
            </a:r>
            <a:r>
              <a:rPr lang="it-IT" sz="2000" b="1" dirty="0">
                <a:latin typeface="Bahnschrift" panose="020B0502040204020203" pitchFamily="34" charset="0"/>
              </a:rPr>
              <a:t>.) qui anche la più anziana tra i morti per lavoro (68 anni, dall’Ecuador)</a:t>
            </a:r>
            <a:br>
              <a:rPr lang="it-IT" sz="2000" b="1" dirty="0">
                <a:latin typeface="Bahnschrift" panose="020B0502040204020203" pitchFamily="34" charset="0"/>
              </a:rPr>
            </a:br>
            <a:r>
              <a:rPr lang="it-IT" sz="2000" b="1" dirty="0">
                <a:solidFill>
                  <a:schemeClr val="bg1">
                    <a:lumMod val="50000"/>
                  </a:schemeClr>
                </a:solidFill>
                <a:latin typeface="Bahnschrift" panose="020B0502040204020203" pitchFamily="34" charset="0"/>
              </a:rPr>
              <a:t>GENOVA</a:t>
            </a:r>
            <a:r>
              <a:rPr lang="it-IT" sz="2000" b="1" dirty="0">
                <a:latin typeface="Bahnschrift" panose="020B0502040204020203" pitchFamily="34" charset="0"/>
              </a:rPr>
              <a:t>: 12 morti (1 straniero); 8 maschi e 4 femmine; qui 4 morti nelle Costruzioni (1 su 3)</a:t>
            </a:r>
            <a:br>
              <a:rPr lang="it-IT" sz="2000" b="1" dirty="0">
                <a:latin typeface="Bahnschrift" panose="020B0502040204020203" pitchFamily="34" charset="0"/>
              </a:rPr>
            </a:br>
            <a:r>
              <a:rPr lang="it-IT" sz="2000" b="1" dirty="0">
                <a:solidFill>
                  <a:srgbClr val="FF0000"/>
                </a:solidFill>
                <a:latin typeface="Bahnschrift" panose="020B0502040204020203" pitchFamily="34" charset="0"/>
              </a:rPr>
              <a:t>LA SPEZIA</a:t>
            </a:r>
            <a:r>
              <a:rPr lang="it-IT" sz="2000" b="1" dirty="0">
                <a:latin typeface="Bahnschrift" panose="020B0502040204020203" pitchFamily="34" charset="0"/>
              </a:rPr>
              <a:t>: 5 morti di cui 1 straniero; 4 maschi e 1 femmina; qui il decesso del lavoratore più giovane (italiano, 27 anni) </a:t>
            </a:r>
          </a:p>
        </p:txBody>
      </p:sp>
      <p:graphicFrame>
        <p:nvGraphicFramePr>
          <p:cNvPr id="7" name="Segnaposto contenuto 6">
            <a:extLst>
              <a:ext uri="{FF2B5EF4-FFF2-40B4-BE49-F238E27FC236}">
                <a16:creationId xmlns:a16="http://schemas.microsoft.com/office/drawing/2014/main" id="{2BB948EF-87F2-49C0-97C1-BDC4D61AEBAF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999129"/>
          <a:ext cx="10515600" cy="4518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Immagine 7">
            <a:extLst>
              <a:ext uri="{FF2B5EF4-FFF2-40B4-BE49-F238E27FC236}">
                <a16:creationId xmlns:a16="http://schemas.microsoft.com/office/drawing/2014/main" id="{7B5C0BC1-D01D-44AB-B315-48EB19D465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413" y="6073210"/>
            <a:ext cx="1120587" cy="784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4020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F0C1C0-8A8C-4AED-933F-C94615A9A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351"/>
            <a:ext cx="10515600" cy="1557338"/>
          </a:xfrm>
        </p:spPr>
        <p:txBody>
          <a:bodyPr>
            <a:normAutofit fontScale="90000"/>
          </a:bodyPr>
          <a:lstStyle/>
          <a:p>
            <a:pPr algn="just"/>
            <a:r>
              <a:rPr lang="it-IT" sz="2400" b="1" dirty="0">
                <a:latin typeface="Bahnschrift" panose="020B0502040204020203" pitchFamily="34" charset="0"/>
              </a:rPr>
              <a:t>Dei 9 decessi del 2021 ben </a:t>
            </a:r>
            <a:r>
              <a:rPr lang="it-IT" sz="2400" b="1" dirty="0">
                <a:solidFill>
                  <a:srgbClr val="FF0000"/>
                </a:solidFill>
                <a:latin typeface="Bahnschrift" panose="020B0502040204020203" pitchFamily="34" charset="0"/>
              </a:rPr>
              <a:t>5</a:t>
            </a:r>
            <a:r>
              <a:rPr lang="it-IT" sz="2400" b="1" dirty="0">
                <a:latin typeface="Bahnschrift" panose="020B0502040204020203" pitchFamily="34" charset="0"/>
              </a:rPr>
              <a:t> hanno avuto come vittime ultra60enni (la donna straniera più anziana aveva 68 anni); </a:t>
            </a:r>
            <a:r>
              <a:rPr lang="it-IT" sz="2400" b="1" dirty="0">
                <a:solidFill>
                  <a:srgbClr val="FF0000"/>
                </a:solidFill>
                <a:latin typeface="Bahnschrift" panose="020B0502040204020203" pitchFamily="34" charset="0"/>
              </a:rPr>
              <a:t>3</a:t>
            </a:r>
            <a:r>
              <a:rPr lang="it-IT" sz="2400" b="1" dirty="0">
                <a:latin typeface="Bahnschrift" panose="020B0502040204020203" pitchFamily="34" charset="0"/>
              </a:rPr>
              <a:t> vittime nel settore </a:t>
            </a:r>
            <a:r>
              <a:rPr lang="it-IT" sz="2400" b="1" dirty="0" err="1">
                <a:latin typeface="Bahnschrift" panose="020B0502040204020203" pitchFamily="34" charset="0"/>
              </a:rPr>
              <a:t>Ateco</a:t>
            </a:r>
            <a:r>
              <a:rPr lang="it-IT" sz="2400" b="1" dirty="0">
                <a:latin typeface="Bahnschrift" panose="020B0502040204020203" pitchFamily="34" charset="0"/>
              </a:rPr>
              <a:t> E38 acqua, fogne e trattamento dei rifiuti, 1 nell’industria alimentare e 1 nel trasporto merci. Nel 2020 delle 8 vittime solo 1 aveva più di 60 anni e 2 ne avevano meno di 40; 3 vittime nelle Costruzioni ed 1 nei servizi di pulizia.</a:t>
            </a:r>
          </a:p>
        </p:txBody>
      </p:sp>
      <p:graphicFrame>
        <p:nvGraphicFramePr>
          <p:cNvPr id="5" name="Segnaposto contenuto 4">
            <a:extLst>
              <a:ext uri="{FF2B5EF4-FFF2-40B4-BE49-F238E27FC236}">
                <a16:creationId xmlns:a16="http://schemas.microsoft.com/office/drawing/2014/main" id="{7C7B4D5F-F2CC-4DD6-9511-0070813197B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9942583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Segnaposto contenuto 5">
            <a:extLst>
              <a:ext uri="{FF2B5EF4-FFF2-40B4-BE49-F238E27FC236}">
                <a16:creationId xmlns:a16="http://schemas.microsoft.com/office/drawing/2014/main" id="{004187E0-47E8-43DA-B50A-31B3D3A5F44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51381880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Immagine 6">
            <a:extLst>
              <a:ext uri="{FF2B5EF4-FFF2-40B4-BE49-F238E27FC236}">
                <a16:creationId xmlns:a16="http://schemas.microsoft.com/office/drawing/2014/main" id="{B4A666F3-AFE4-4C13-A9D3-ED9E935F291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413" y="6073210"/>
            <a:ext cx="1120587" cy="784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7659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4EEC2A86-AD30-473E-BBB0-139EB8FFF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b="1" dirty="0">
                <a:latin typeface="Bahnschrift" panose="020B0502040204020203" pitchFamily="34" charset="0"/>
              </a:rPr>
              <a:t>Nel 2021 in provincia di Savona il 56% dei deceduti per/sul lavoro aveva un età superiore ai 60 anni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DDFFB0A8-7C96-49E3-93B8-76B47EA1E6C9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05203436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Segnaposto contenuto 6">
            <a:extLst>
              <a:ext uri="{FF2B5EF4-FFF2-40B4-BE49-F238E27FC236}">
                <a16:creationId xmlns:a16="http://schemas.microsoft.com/office/drawing/2014/main" id="{C8F7F259-D08D-416F-865B-4EB8DC1F5C0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5402957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Immagine 5">
            <a:extLst>
              <a:ext uri="{FF2B5EF4-FFF2-40B4-BE49-F238E27FC236}">
                <a16:creationId xmlns:a16="http://schemas.microsoft.com/office/drawing/2014/main" id="{96D1FB13-C29D-4143-908D-15590F776A4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413" y="6073210"/>
            <a:ext cx="1120587" cy="784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08172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805164CA-C717-4516-BFC4-6A4640AC9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8613"/>
            <a:ext cx="10699376" cy="1592076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>
                <a:latin typeface="Bahnschrift" panose="020B0502040204020203" pitchFamily="34" charset="0"/>
              </a:rPr>
              <a:t>dal 2012 al 2021 in provincia di Savona</a:t>
            </a:r>
            <a:br>
              <a:rPr lang="it-IT" dirty="0">
                <a:latin typeface="Bahnschrift" panose="020B0502040204020203" pitchFamily="34" charset="0"/>
              </a:rPr>
            </a:br>
            <a:r>
              <a:rPr lang="it-IT" b="1" dirty="0">
                <a:solidFill>
                  <a:srgbClr val="FF0000"/>
                </a:solidFill>
                <a:latin typeface="Bahnschrift" panose="020B0502040204020203" pitchFamily="34" charset="0"/>
              </a:rPr>
              <a:t>40.918 denunce di infortunio </a:t>
            </a:r>
            <a:r>
              <a:rPr lang="it-IT" dirty="0">
                <a:latin typeface="Bahnschrift" panose="020B0502040204020203" pitchFamily="34" charset="0"/>
              </a:rPr>
              <a:t>sul lavoro e</a:t>
            </a:r>
            <a:br>
              <a:rPr lang="it-IT" dirty="0">
                <a:latin typeface="Bahnschrift" panose="020B0502040204020203" pitchFamily="34" charset="0"/>
              </a:rPr>
            </a:br>
            <a:r>
              <a:rPr lang="it-IT" dirty="0">
                <a:latin typeface="Bahnschrift" panose="020B0502040204020203" pitchFamily="34" charset="0"/>
              </a:rPr>
              <a:t> </a:t>
            </a:r>
            <a:r>
              <a:rPr lang="it-IT" b="1" dirty="0">
                <a:solidFill>
                  <a:srgbClr val="FF0000"/>
                </a:solidFill>
                <a:latin typeface="Bahnschrift" panose="020B0502040204020203" pitchFamily="34" charset="0"/>
              </a:rPr>
              <a:t>69 morti 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AF5983AC-B97C-4C37-913D-48A3AABACE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413" y="6073210"/>
            <a:ext cx="1120587" cy="784790"/>
          </a:xfrm>
          <a:prstGeom prst="rect">
            <a:avLst/>
          </a:prstGeom>
        </p:spPr>
      </p:pic>
      <p:graphicFrame>
        <p:nvGraphicFramePr>
          <p:cNvPr id="8" name="Segnaposto contenuto 7">
            <a:extLst>
              <a:ext uri="{FF2B5EF4-FFF2-40B4-BE49-F238E27FC236}">
                <a16:creationId xmlns:a16="http://schemas.microsoft.com/office/drawing/2014/main" id="{0A0DB9F7-113A-42D8-8951-FCB169F91D0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17402786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Segnaposto contenuto 8">
            <a:extLst>
              <a:ext uri="{FF2B5EF4-FFF2-40B4-BE49-F238E27FC236}">
                <a16:creationId xmlns:a16="http://schemas.microsoft.com/office/drawing/2014/main" id="{B3F3F5B8-C3D3-450E-98F6-736667C58168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160356190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2889060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10EA51EB-97A5-4683-A828-D3DD85285E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1909" y="1288915"/>
            <a:ext cx="4095482" cy="1536970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594B4D76-48FE-4436-B7FD-9EC240A736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3901" y="-1"/>
            <a:ext cx="2368099" cy="1658471"/>
          </a:xfrm>
          <a:prstGeom prst="rect">
            <a:avLst/>
          </a:prstGeom>
        </p:spPr>
      </p:pic>
      <p:sp>
        <p:nvSpPr>
          <p:cNvPr id="10" name="Sottotitolo 2">
            <a:extLst>
              <a:ext uri="{FF2B5EF4-FFF2-40B4-BE49-F238E27FC236}">
                <a16:creationId xmlns:a16="http://schemas.microsoft.com/office/drawing/2014/main" id="{6240A3B1-ADDD-4D61-9468-0AA38C14B49E}"/>
              </a:ext>
            </a:extLst>
          </p:cNvPr>
          <p:cNvSpPr txBox="1">
            <a:spLocks/>
          </p:cNvSpPr>
          <p:nvPr/>
        </p:nvSpPr>
        <p:spPr>
          <a:xfrm>
            <a:off x="1524000" y="3657600"/>
            <a:ext cx="9144000" cy="2659369"/>
          </a:xfrm>
          <a:prstGeom prst="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Bahnschrift" panose="020B0502040204020203" pitchFamily="34" charset="0"/>
              </a:rPr>
              <a:t>MALATTIE PROFESSIONALI 2021  a SAVONA</a:t>
            </a:r>
          </a:p>
          <a:p>
            <a:pPr algn="ctr"/>
            <a:r>
              <a:rPr lang="it-IT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Bahnschrift" panose="020B0502040204020203" pitchFamily="34" charset="0"/>
              </a:rPr>
              <a:t>Elaborazioni + grafici a cura di</a:t>
            </a:r>
          </a:p>
          <a:p>
            <a:pPr algn="ctr"/>
            <a:r>
              <a:rPr lang="it-IT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Bahnschrift" panose="020B0502040204020203" pitchFamily="34" charset="0"/>
              </a:rPr>
              <a:t>MARCO DE SILVA, </a:t>
            </a:r>
            <a:r>
              <a:rPr lang="it-IT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Bahnschrift" panose="020B0502040204020203" pitchFamily="34" charset="0"/>
              </a:rPr>
              <a:t>Responsabile Ufficio Economico CGIL Liguria</a:t>
            </a:r>
            <a:endParaRPr lang="it-IT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4125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egnaposto contenuto 6">
            <a:extLst>
              <a:ext uri="{FF2B5EF4-FFF2-40B4-BE49-F238E27FC236}">
                <a16:creationId xmlns:a16="http://schemas.microsoft.com/office/drawing/2014/main" id="{29A36406-F520-4881-BADA-B922EDE75F18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155879357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magine 4">
            <a:extLst>
              <a:ext uri="{FF2B5EF4-FFF2-40B4-BE49-F238E27FC236}">
                <a16:creationId xmlns:a16="http://schemas.microsoft.com/office/drawing/2014/main" id="{A27F0CB7-D210-4772-A273-224279A52E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413" y="6073210"/>
            <a:ext cx="1120587" cy="784790"/>
          </a:xfrm>
          <a:prstGeom prst="rect">
            <a:avLst/>
          </a:prstGeom>
        </p:spPr>
      </p:pic>
      <p:graphicFrame>
        <p:nvGraphicFramePr>
          <p:cNvPr id="8" name="Segnaposto contenuto 7">
            <a:extLst>
              <a:ext uri="{FF2B5EF4-FFF2-40B4-BE49-F238E27FC236}">
                <a16:creationId xmlns:a16="http://schemas.microsoft.com/office/drawing/2014/main" id="{86E27F1B-5451-4749-94EF-F213580B3D70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43412653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itolo 1">
            <a:extLst>
              <a:ext uri="{FF2B5EF4-FFF2-40B4-BE49-F238E27FC236}">
                <a16:creationId xmlns:a16="http://schemas.microsoft.com/office/drawing/2014/main" id="{0F067606-8345-4469-B6A7-17F37AC16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it-IT" sz="3600" b="1" dirty="0">
                <a:solidFill>
                  <a:srgbClr val="7030A0"/>
                </a:solidFill>
                <a:latin typeface="Bahnschrift" panose="020B0502040204020203" pitchFamily="34" charset="0"/>
              </a:rPr>
              <a:t>Nel 2021 a Savona sono stati denunciati </a:t>
            </a:r>
            <a:r>
              <a:rPr lang="it-IT" sz="3600" b="1" dirty="0">
                <a:solidFill>
                  <a:srgbClr val="FF0000"/>
                </a:solidFill>
                <a:latin typeface="Bahnschrift" panose="020B0502040204020203" pitchFamily="34" charset="0"/>
              </a:rPr>
              <a:t>90</a:t>
            </a:r>
            <a:r>
              <a:rPr lang="it-IT" sz="3600" b="1" dirty="0">
                <a:solidFill>
                  <a:srgbClr val="7030A0"/>
                </a:solidFill>
                <a:latin typeface="Bahnschrift" panose="020B0502040204020203" pitchFamily="34" charset="0"/>
              </a:rPr>
              <a:t> nuovi casi di malattie professionali contro i 58 del 2020 (+55,2% l’aumento più alto tra le province liguri)</a:t>
            </a:r>
          </a:p>
        </p:txBody>
      </p:sp>
    </p:spTree>
    <p:extLst>
      <p:ext uri="{BB962C8B-B14F-4D97-AF65-F5344CB8AC3E}">
        <p14:creationId xmlns:p14="http://schemas.microsoft.com/office/powerpoint/2010/main" val="2168390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08DA062-8924-483C-82DC-805929C73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577"/>
            <a:ext cx="10515600" cy="1583112"/>
          </a:xfrm>
        </p:spPr>
        <p:txBody>
          <a:bodyPr>
            <a:noAutofit/>
          </a:bodyPr>
          <a:lstStyle/>
          <a:p>
            <a:pPr algn="ctr"/>
            <a:r>
              <a:rPr lang="it-IT" sz="3600" b="1" dirty="0">
                <a:solidFill>
                  <a:srgbClr val="7030A0"/>
                </a:solidFill>
                <a:latin typeface="Bahnschrift" panose="020B0502040204020203" pitchFamily="34" charset="0"/>
              </a:rPr>
              <a:t>Nel 63% dei casi il riconoscimento della M.P. riguarda le </a:t>
            </a:r>
            <a:r>
              <a:rPr lang="it-IT" sz="3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" panose="020B0502040204020203" pitchFamily="34" charset="0"/>
              </a:rPr>
              <a:t>malattie del sistema osteo-muscolare e tessuto connettivo </a:t>
            </a:r>
            <a:r>
              <a:rPr lang="it-IT" sz="3600" b="1" dirty="0">
                <a:solidFill>
                  <a:srgbClr val="7030A0"/>
                </a:solidFill>
                <a:latin typeface="Bahnschrift" panose="020B0502040204020203" pitchFamily="34" charset="0"/>
              </a:rPr>
              <a:t>seguito con il 13% dai </a:t>
            </a:r>
            <a:r>
              <a:rPr lang="it-IT" sz="3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" panose="020B0502040204020203" pitchFamily="34" charset="0"/>
              </a:rPr>
              <a:t>tumori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D15EFE98-2AFD-4F2A-B5F6-09B145AE24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977160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magine 4">
            <a:extLst>
              <a:ext uri="{FF2B5EF4-FFF2-40B4-BE49-F238E27FC236}">
                <a16:creationId xmlns:a16="http://schemas.microsoft.com/office/drawing/2014/main" id="{BB029C23-8C38-45C5-9811-B1F8E8BF8F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413" y="6073210"/>
            <a:ext cx="1120587" cy="784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732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AA1B3011-01BA-4ABE-B5B2-367F71BE9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719"/>
            <a:ext cx="10515600" cy="1618970"/>
          </a:xfrm>
        </p:spPr>
        <p:txBody>
          <a:bodyPr>
            <a:noAutofit/>
          </a:bodyPr>
          <a:lstStyle/>
          <a:p>
            <a:pPr lvl="0" algn="ctr"/>
            <a:r>
              <a:rPr lang="it-IT" sz="2000" b="1" dirty="0">
                <a:latin typeface="Bahnschrift Condensed" panose="020B0502040204020203" pitchFamily="34" charset="0"/>
              </a:rPr>
              <a:t>Le </a:t>
            </a:r>
            <a:r>
              <a:rPr lang="it-IT" sz="2000" b="1" dirty="0">
                <a:solidFill>
                  <a:srgbClr val="FF0000"/>
                </a:solidFill>
                <a:latin typeface="Bahnschrift Condensed" panose="020B0502040204020203" pitchFamily="34" charset="0"/>
              </a:rPr>
              <a:t>denunce di infortunio sul lavoro in Liguria al 31.12.2021 sono state 18.865 </a:t>
            </a:r>
            <a:r>
              <a:rPr lang="it-IT" sz="2000" b="1" dirty="0">
                <a:latin typeface="Bahnschrift Condensed" panose="020B0502040204020203" pitchFamily="34" charset="0"/>
              </a:rPr>
              <a:t>(-0,66%, pari a 126 denunce in meno rispetto all’anno precedente); sono quasi 52 denunce di infortunio per ognuno dei 365 giorni del 2021 presi in esame;</a:t>
            </a:r>
            <a:br>
              <a:rPr lang="it-IT" sz="2000" dirty="0">
                <a:latin typeface="Bahnschrift Condensed" panose="020B0502040204020203" pitchFamily="34" charset="0"/>
              </a:rPr>
            </a:br>
            <a:r>
              <a:rPr lang="it-IT" sz="2000" i="1" dirty="0">
                <a:solidFill>
                  <a:srgbClr val="FF0000"/>
                </a:solidFill>
                <a:latin typeface="Bahnschrift Condensed" panose="020B0502040204020203" pitchFamily="34" charset="0"/>
              </a:rPr>
              <a:t>nel mese di dicembre 2021 sono state 1.724 le denunce di infortunio in Liguria (+15,2% sul dicembre 2020)</a:t>
            </a:r>
            <a:r>
              <a:rPr lang="it-IT" sz="2000" dirty="0">
                <a:solidFill>
                  <a:srgbClr val="FF0000"/>
                </a:solidFill>
                <a:latin typeface="Bahnschrift Condensed" panose="020B0502040204020203" pitchFamily="34" charset="0"/>
              </a:rPr>
              <a:t>   </a:t>
            </a:r>
            <a:br>
              <a:rPr lang="it-IT" sz="2000" dirty="0">
                <a:solidFill>
                  <a:srgbClr val="FF0000"/>
                </a:solidFill>
                <a:latin typeface="Bahnschrift Condensed" panose="020B0502040204020203" pitchFamily="34" charset="0"/>
              </a:rPr>
            </a:br>
            <a:r>
              <a:rPr lang="it-IT" sz="2400" dirty="0">
                <a:latin typeface="Bahnschrift Condensed" panose="020B0502040204020203" pitchFamily="34" charset="0"/>
              </a:rPr>
              <a:t>Gli infortuni in </a:t>
            </a:r>
            <a:r>
              <a:rPr lang="it-IT" sz="2400" b="1" dirty="0">
                <a:solidFill>
                  <a:srgbClr val="0070C0"/>
                </a:solidFill>
                <a:latin typeface="Bahnschrift Condensed" panose="020B0502040204020203" pitchFamily="34" charset="0"/>
              </a:rPr>
              <a:t>occasione di lavoro</a:t>
            </a:r>
            <a:r>
              <a:rPr lang="it-IT" sz="2400" dirty="0">
                <a:latin typeface="Bahnschrift Condensed" panose="020B0502040204020203" pitchFamily="34" charset="0"/>
              </a:rPr>
              <a:t> (15.907 pari all’84,3%) calano di 626 unità rispetto all'anno scorso (-3,9%), mentre quelli </a:t>
            </a:r>
            <a:r>
              <a:rPr lang="it-IT" sz="2400" b="1" dirty="0">
                <a:solidFill>
                  <a:schemeClr val="accent2"/>
                </a:solidFill>
                <a:latin typeface="Bahnschrift Condensed" panose="020B0502040204020203" pitchFamily="34" charset="0"/>
              </a:rPr>
              <a:t>in itinere</a:t>
            </a:r>
            <a:r>
              <a:rPr lang="it-IT" sz="2400" dirty="0">
                <a:latin typeface="Bahnschrift Condensed" panose="020B0502040204020203" pitchFamily="34" charset="0"/>
              </a:rPr>
              <a:t> (2.958 pari al 15,7% del totale) sono in </a:t>
            </a:r>
            <a:r>
              <a:rPr lang="it-IT" sz="2400" dirty="0">
                <a:solidFill>
                  <a:srgbClr val="FF0000"/>
                </a:solidFill>
                <a:latin typeface="Bahnschrift Condensed" panose="020B0502040204020203" pitchFamily="34" charset="0"/>
              </a:rPr>
              <a:t>aumento</a:t>
            </a:r>
            <a:r>
              <a:rPr lang="it-IT" sz="2400" dirty="0">
                <a:latin typeface="Bahnschrift Condensed" panose="020B0502040204020203" pitchFamily="34" charset="0"/>
              </a:rPr>
              <a:t> di 520 (+21,3%).</a:t>
            </a:r>
            <a:endParaRPr lang="it-IT" sz="2000" i="1" dirty="0">
              <a:latin typeface="Bahnschrift Condensed" panose="020B0502040204020203" pitchFamily="34" charset="0"/>
            </a:endParaRP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E2BE69AB-226D-42F2-A1DF-176470825E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8" y="5999971"/>
            <a:ext cx="1225163" cy="858029"/>
          </a:xfrm>
          <a:prstGeom prst="rect">
            <a:avLst/>
          </a:prstGeom>
        </p:spPr>
      </p:pic>
      <p:graphicFrame>
        <p:nvGraphicFramePr>
          <p:cNvPr id="10" name="Segnaposto contenuto 9">
            <a:extLst>
              <a:ext uri="{FF2B5EF4-FFF2-40B4-BE49-F238E27FC236}">
                <a16:creationId xmlns:a16="http://schemas.microsoft.com/office/drawing/2014/main" id="{43314748-8897-479C-B3B9-2719354A86B1}"/>
              </a:ext>
            </a:extLst>
          </p:cNvPr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Segnaposto contenuto 10">
            <a:extLst>
              <a:ext uri="{FF2B5EF4-FFF2-40B4-BE49-F238E27FC236}">
                <a16:creationId xmlns:a16="http://schemas.microsoft.com/office/drawing/2014/main" id="{867AAB8B-3562-484E-9377-B2953C631ADE}"/>
              </a:ext>
            </a:extLst>
          </p:cNvPr>
          <p:cNvGraphicFramePr>
            <a:graphicFrameLocks noGrp="1"/>
          </p:cNvGraphicFramePr>
          <p:nvPr>
            <p:ph sz="half" idx="2"/>
            <p:extLst/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5958394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A0423B-0BBE-453D-9C75-9F8E3D4E8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7225"/>
            <a:ext cx="10515600" cy="1493464"/>
          </a:xfrm>
        </p:spPr>
        <p:txBody>
          <a:bodyPr>
            <a:noAutofit/>
          </a:bodyPr>
          <a:lstStyle/>
          <a:p>
            <a:pPr algn="ctr"/>
            <a:r>
              <a:rPr lang="it-IT" sz="3200" b="1" dirty="0">
                <a:solidFill>
                  <a:srgbClr val="7030A0"/>
                </a:solidFill>
                <a:latin typeface="Bahnschrift" panose="020B0502040204020203" pitchFamily="34" charset="0"/>
              </a:rPr>
              <a:t>Le malattie del sistema osteo-muscolare aumentano (sull’anno precedente) del 78,1% ed i tumori del 71,4%; balzano da 1 a 5 le malattie del sistema nervoso mentre sono dimezzate quelle del sistema respiratorio.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A1FB38AE-59DB-42DB-82D9-262FD7CA29A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7905296"/>
              </p:ext>
            </p:extLst>
          </p:nvPr>
        </p:nvGraphicFramePr>
        <p:xfrm>
          <a:off x="838200" y="1825625"/>
          <a:ext cx="10515600" cy="47096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magine 4">
            <a:extLst>
              <a:ext uri="{FF2B5EF4-FFF2-40B4-BE49-F238E27FC236}">
                <a16:creationId xmlns:a16="http://schemas.microsoft.com/office/drawing/2014/main" id="{A7ADFD98-120B-4D8A-8345-3D7CCE26B3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44300"/>
            <a:ext cx="1120587" cy="784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3274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91FB5944-5C77-4205-B4B2-8F8FF6D0C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176" y="98613"/>
            <a:ext cx="10820400" cy="1592076"/>
          </a:xfrm>
        </p:spPr>
        <p:txBody>
          <a:bodyPr>
            <a:noAutofit/>
          </a:bodyPr>
          <a:lstStyle/>
          <a:p>
            <a:pPr algn="ctr"/>
            <a:r>
              <a:rPr lang="it-IT" sz="2200" dirty="0">
                <a:latin typeface="Bahnschrift Condensed" panose="020B0502040204020203" pitchFamily="34" charset="0"/>
              </a:rPr>
              <a:t>Gli </a:t>
            </a:r>
            <a:r>
              <a:rPr lang="it-IT" sz="2200" b="1" dirty="0">
                <a:latin typeface="Bahnschrift Condensed" panose="020B0502040204020203" pitchFamily="34" charset="0"/>
              </a:rPr>
              <a:t>infortuni risultano in aumento soprattutto </a:t>
            </a:r>
            <a:r>
              <a:rPr lang="it-IT" sz="2200" dirty="0">
                <a:latin typeface="Bahnschrift Condensed" panose="020B0502040204020203" pitchFamily="34" charset="0"/>
              </a:rPr>
              <a:t>a </a:t>
            </a:r>
            <a:r>
              <a:rPr lang="it-IT" sz="2200" b="1" dirty="0">
                <a:solidFill>
                  <a:srgbClr val="FF0000"/>
                </a:solidFill>
                <a:latin typeface="Bahnschrift Condensed" panose="020B0502040204020203" pitchFamily="34" charset="0"/>
              </a:rPr>
              <a:t>Savona</a:t>
            </a:r>
            <a:r>
              <a:rPr lang="it-IT" sz="2200" dirty="0">
                <a:latin typeface="Bahnschrift Condensed" panose="020B0502040204020203" pitchFamily="34" charset="0"/>
              </a:rPr>
              <a:t> sia in valore assoluto (+405) sia in percentuale rispetto al 31.12.2020 (+12,3%), ed in misura minore a La Spezia (+107 infortuni pari al +4,4%); denunce di infortunio in calo a </a:t>
            </a:r>
            <a:r>
              <a:rPr lang="it-IT" sz="2200" b="1" dirty="0">
                <a:solidFill>
                  <a:srgbClr val="0070C0"/>
                </a:solidFill>
                <a:latin typeface="Bahnschrift Condensed" panose="020B0502040204020203" pitchFamily="34" charset="0"/>
              </a:rPr>
              <a:t>Genova</a:t>
            </a:r>
            <a:r>
              <a:rPr lang="it-IT" sz="2200" dirty="0">
                <a:latin typeface="Bahnschrift Condensed" panose="020B0502040204020203" pitchFamily="34" charset="0"/>
              </a:rPr>
              <a:t> (-566 infortuni pari al -5,3%) ed a </a:t>
            </a:r>
            <a:r>
              <a:rPr lang="it-IT" sz="2200" b="1" dirty="0">
                <a:latin typeface="Bahnschrift Condensed" panose="020B0502040204020203" pitchFamily="34" charset="0"/>
              </a:rPr>
              <a:t>Imperia</a:t>
            </a:r>
            <a:r>
              <a:rPr lang="it-IT" sz="2200" dirty="0">
                <a:latin typeface="Bahnschrift Condensed" panose="020B0502040204020203" pitchFamily="34" charset="0"/>
              </a:rPr>
              <a:t> (-72 infortuni pari al -2,8%). </a:t>
            </a:r>
            <a:br>
              <a:rPr lang="it-IT" sz="2200" dirty="0">
                <a:latin typeface="Bahnschrift Condensed" panose="020B0502040204020203" pitchFamily="34" charset="0"/>
              </a:rPr>
            </a:br>
            <a:r>
              <a:rPr lang="it-IT" sz="2200" b="1" dirty="0">
                <a:solidFill>
                  <a:srgbClr val="0070C0"/>
                </a:solidFill>
                <a:latin typeface="Bahnschrift Condensed" panose="020B0502040204020203" pitchFamily="34" charset="0"/>
              </a:rPr>
              <a:t>Genova</a:t>
            </a:r>
            <a:r>
              <a:rPr lang="it-IT" sz="2200" dirty="0">
                <a:latin typeface="Bahnschrift Condensed" panose="020B0502040204020203" pitchFamily="34" charset="0"/>
              </a:rPr>
              <a:t> rappresenta il 53% di tutte le denunce di infortunio in Liguria (contro il 56% dell’anno precedente), </a:t>
            </a:r>
            <a:r>
              <a:rPr lang="it-IT" sz="2200" dirty="0">
                <a:solidFill>
                  <a:srgbClr val="FF0000"/>
                </a:solidFill>
                <a:latin typeface="Bahnschrift Condensed" panose="020B0502040204020203" pitchFamily="34" charset="0"/>
              </a:rPr>
              <a:t>Savona</a:t>
            </a:r>
            <a:r>
              <a:rPr lang="it-IT" sz="2200" dirty="0">
                <a:latin typeface="Bahnschrift Condensed" panose="020B0502040204020203" pitchFamily="34" charset="0"/>
              </a:rPr>
              <a:t> il 20% (era al 17%), </a:t>
            </a:r>
            <a:r>
              <a:rPr lang="it-IT" sz="2200" b="1" dirty="0">
                <a:latin typeface="Bahnschrift Condensed" panose="020B0502040204020203" pitchFamily="34" charset="0"/>
              </a:rPr>
              <a:t>La Spezia </a:t>
            </a:r>
            <a:r>
              <a:rPr lang="it-IT" sz="2200" dirty="0">
                <a:latin typeface="Bahnschrift Condensed" panose="020B0502040204020203" pitchFamily="34" charset="0"/>
              </a:rPr>
              <a:t>il 14% (era al 13%) e chiude </a:t>
            </a:r>
            <a:r>
              <a:rPr lang="it-IT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Condensed" panose="020B0502040204020203" pitchFamily="34" charset="0"/>
              </a:rPr>
              <a:t>Imperia</a:t>
            </a:r>
            <a:r>
              <a:rPr lang="it-IT" sz="2200" dirty="0">
                <a:latin typeface="Bahnschrift Condensed" panose="020B0502040204020203" pitchFamily="34" charset="0"/>
              </a:rPr>
              <a:t> con il 13% (era al 14%).</a:t>
            </a:r>
          </a:p>
        </p:txBody>
      </p:sp>
      <p:graphicFrame>
        <p:nvGraphicFramePr>
          <p:cNvPr id="6" name="Segnaposto contenuto 5">
            <a:extLst>
              <a:ext uri="{FF2B5EF4-FFF2-40B4-BE49-F238E27FC236}">
                <a16:creationId xmlns:a16="http://schemas.microsoft.com/office/drawing/2014/main" id="{60530D1A-47E9-4952-B878-0259056BD2A4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786719077"/>
              </p:ext>
            </p:extLst>
          </p:nvPr>
        </p:nvGraphicFramePr>
        <p:xfrm>
          <a:off x="717176" y="1825625"/>
          <a:ext cx="5302624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Segnaposto contenuto 6">
            <a:extLst>
              <a:ext uri="{FF2B5EF4-FFF2-40B4-BE49-F238E27FC236}">
                <a16:creationId xmlns:a16="http://schemas.microsoft.com/office/drawing/2014/main" id="{083776DC-D2FC-4E51-9846-8B8E42146B81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7142139"/>
              </p:ext>
            </p:extLst>
          </p:nvPr>
        </p:nvGraphicFramePr>
        <p:xfrm>
          <a:off x="6172200" y="1825625"/>
          <a:ext cx="5365376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8" name="Immagine 7">
            <a:extLst>
              <a:ext uri="{FF2B5EF4-FFF2-40B4-BE49-F238E27FC236}">
                <a16:creationId xmlns:a16="http://schemas.microsoft.com/office/drawing/2014/main" id="{EDBEB1CE-543A-47FE-B50F-1830A6A4A22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3096" y="6154900"/>
            <a:ext cx="1018903" cy="713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5420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1E0CCA-9401-454C-874F-DBC1F3AAA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6A599DC-616B-4CB8-8682-257831FF673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it-IT"/>
          </a:p>
        </p:txBody>
      </p:sp>
      <p:graphicFrame>
        <p:nvGraphicFramePr>
          <p:cNvPr id="5" name="Segnaposto contenuto 4">
            <a:extLst>
              <a:ext uri="{FF2B5EF4-FFF2-40B4-BE49-F238E27FC236}">
                <a16:creationId xmlns:a16="http://schemas.microsoft.com/office/drawing/2014/main" id="{AB6ECECE-9D58-4B22-9164-80170B5E62C1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073245053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fico 5">
            <a:extLst>
              <a:ext uri="{FF2B5EF4-FFF2-40B4-BE49-F238E27FC236}">
                <a16:creationId xmlns:a16="http://schemas.microsoft.com/office/drawing/2014/main" id="{691D95E3-DE7A-47AB-9855-9DCBC519361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916110"/>
              </p:ext>
            </p:extLst>
          </p:nvPr>
        </p:nvGraphicFramePr>
        <p:xfrm>
          <a:off x="838199" y="1825625"/>
          <a:ext cx="5087471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Immagine 6">
            <a:extLst>
              <a:ext uri="{FF2B5EF4-FFF2-40B4-BE49-F238E27FC236}">
                <a16:creationId xmlns:a16="http://schemas.microsoft.com/office/drawing/2014/main" id="{D570AE07-784A-4906-8859-B98A68A6A8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413" y="6073210"/>
            <a:ext cx="1120587" cy="784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0675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2DDC74EF-F797-4657-89F2-E8A5F7ECB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050" y="365125"/>
            <a:ext cx="11353800" cy="1460500"/>
          </a:xfrm>
        </p:spPr>
        <p:txBody>
          <a:bodyPr>
            <a:noAutofit/>
          </a:bodyPr>
          <a:lstStyle/>
          <a:p>
            <a:pPr algn="just"/>
            <a:r>
              <a:rPr lang="it-IT" sz="2400" dirty="0">
                <a:latin typeface="Bahnschrift" panose="020B0502040204020203" pitchFamily="34" charset="0"/>
              </a:rPr>
              <a:t>Gli infortuni in itinere sono il 13,7% del totale ed aumentano del 32,5% sul 2020; quelli in occasione di lavoro (86,3%) crescono solo del 9,7%. Le denunce correlate al «Covid-19» scendono dalle 838 del 2020 alle 354 del 2021 e sono il 9,6% del totale (nel 2020 rappresentavano il 15,4% del totale delle denunce di infortunio).</a:t>
            </a:r>
          </a:p>
        </p:txBody>
      </p:sp>
      <p:graphicFrame>
        <p:nvGraphicFramePr>
          <p:cNvPr id="8" name="Segnaposto contenuto 7">
            <a:extLst>
              <a:ext uri="{FF2B5EF4-FFF2-40B4-BE49-F238E27FC236}">
                <a16:creationId xmlns:a16="http://schemas.microsoft.com/office/drawing/2014/main" id="{FAE9A8F7-9A0D-410E-AE85-F7DC942A1D74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10305124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Segnaposto contenuto 8">
            <a:extLst>
              <a:ext uri="{FF2B5EF4-FFF2-40B4-BE49-F238E27FC236}">
                <a16:creationId xmlns:a16="http://schemas.microsoft.com/office/drawing/2014/main" id="{AD0C06B0-4804-4D06-ADC7-219C7E716999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Immagine 5">
            <a:extLst>
              <a:ext uri="{FF2B5EF4-FFF2-40B4-BE49-F238E27FC236}">
                <a16:creationId xmlns:a16="http://schemas.microsoft.com/office/drawing/2014/main" id="{17B01912-8F22-4984-BA4B-C711015725D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413" y="6073210"/>
            <a:ext cx="1120587" cy="784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763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498D8D-59B4-41AD-AE55-39E23D1B4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775"/>
            <a:ext cx="10648950" cy="1885950"/>
          </a:xfrm>
        </p:spPr>
        <p:txBody>
          <a:bodyPr>
            <a:noAutofit/>
          </a:bodyPr>
          <a:lstStyle/>
          <a:p>
            <a:pPr algn="just"/>
            <a:r>
              <a:rPr lang="it-IT" sz="1800" dirty="0">
                <a:latin typeface="Bahnschrift" panose="020B0502040204020203" pitchFamily="34" charset="0"/>
              </a:rPr>
              <a:t>L’incidenza delle denunce di infortunio con causale «Covid-19» in Liguria sul totale delle denunce di infortunio </a:t>
            </a:r>
            <a:r>
              <a:rPr lang="it-IT" sz="1800" b="1" dirty="0">
                <a:solidFill>
                  <a:srgbClr val="FF0000"/>
                </a:solidFill>
                <a:latin typeface="Bahnschrift" panose="020B0502040204020203" pitchFamily="34" charset="0"/>
              </a:rPr>
              <a:t>scende dal 28,6 del 2020 all’11,1% del 2021 </a:t>
            </a:r>
            <a:r>
              <a:rPr lang="it-IT" sz="1800" i="1" dirty="0">
                <a:latin typeface="Bahnschrift" panose="020B0502040204020203" pitchFamily="34" charset="0"/>
              </a:rPr>
              <a:t>(le denunce di infortunio per Covid-19 sono state 2.099 nel 2021 in calo del 61.4% rispetto all’anno precedente quando furono 5.436). </a:t>
            </a:r>
            <a:br>
              <a:rPr lang="it-IT" sz="1800" i="1" dirty="0">
                <a:latin typeface="Bahnschrift" panose="020B0502040204020203" pitchFamily="34" charset="0"/>
              </a:rPr>
            </a:br>
            <a:r>
              <a:rPr lang="it-IT" sz="1800" dirty="0">
                <a:latin typeface="Bahnschrift" panose="020B0502040204020203" pitchFamily="34" charset="0"/>
              </a:rPr>
              <a:t>L’incidenza maggiore in percentuale nel 2021 passa da Genova ad </a:t>
            </a:r>
            <a:r>
              <a:rPr lang="it-IT" sz="1800" b="1" dirty="0">
                <a:solidFill>
                  <a:srgbClr val="FF0000"/>
                </a:solidFill>
                <a:latin typeface="Bahnschrift" panose="020B0502040204020203" pitchFamily="34" charset="0"/>
              </a:rPr>
              <a:t>Imperia</a:t>
            </a:r>
            <a:r>
              <a:rPr lang="it-IT" sz="1800" dirty="0">
                <a:latin typeface="Bahnschrift" panose="020B0502040204020203" pitchFamily="34" charset="0"/>
              </a:rPr>
              <a:t> con il 13,8% seguita proprio da </a:t>
            </a:r>
            <a:r>
              <a:rPr lang="it-IT" sz="1800" b="1" dirty="0">
                <a:solidFill>
                  <a:srgbClr val="FF0000"/>
                </a:solidFill>
                <a:latin typeface="Bahnschrift" panose="020B0502040204020203" pitchFamily="34" charset="0"/>
              </a:rPr>
              <a:t>Genova</a:t>
            </a:r>
            <a:r>
              <a:rPr lang="it-IT" sz="1800" dirty="0">
                <a:latin typeface="Bahnschrift" panose="020B0502040204020203" pitchFamily="34" charset="0"/>
              </a:rPr>
              <a:t> con il 12,1% (ma qui vi è stato un calo di oltre 20 p.p. rispetto al 2020); sotto il 10% è </a:t>
            </a:r>
            <a:r>
              <a:rPr lang="it-IT" sz="1800" b="1" dirty="0">
                <a:solidFill>
                  <a:srgbClr val="FF0000"/>
                </a:solidFill>
                <a:latin typeface="Bahnschrift" panose="020B0502040204020203" pitchFamily="34" charset="0"/>
              </a:rPr>
              <a:t>Savona</a:t>
            </a:r>
            <a:r>
              <a:rPr lang="it-IT" sz="1800" dirty="0">
                <a:latin typeface="Bahnschrift" panose="020B0502040204020203" pitchFamily="34" charset="0"/>
              </a:rPr>
              <a:t> (9,6%) e soprattutto </a:t>
            </a:r>
            <a:r>
              <a:rPr lang="it-IT" sz="1800" b="1" dirty="0">
                <a:solidFill>
                  <a:srgbClr val="FF0000"/>
                </a:solidFill>
                <a:latin typeface="Bahnschrift" panose="020B0502040204020203" pitchFamily="34" charset="0"/>
              </a:rPr>
              <a:t>La Spezia </a:t>
            </a:r>
            <a:r>
              <a:rPr lang="it-IT" sz="1800" dirty="0">
                <a:latin typeface="Bahnschrift" panose="020B0502040204020203" pitchFamily="34" charset="0"/>
              </a:rPr>
              <a:t>che riscontra l’incidenza in percentuale minore della Liguria con il 7,1% di denunce Covid-19 sul totale.</a:t>
            </a:r>
          </a:p>
        </p:txBody>
      </p:sp>
      <p:graphicFrame>
        <p:nvGraphicFramePr>
          <p:cNvPr id="6" name="Segnaposto contenuto 5">
            <a:extLst>
              <a:ext uri="{FF2B5EF4-FFF2-40B4-BE49-F238E27FC236}">
                <a16:creationId xmlns:a16="http://schemas.microsoft.com/office/drawing/2014/main" id="{0DFB2200-ECCE-42E7-A2E4-65D4EB731278}"/>
              </a:ext>
            </a:extLst>
          </p:cNvPr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838200" y="19907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Segnaposto contenuto 7">
            <a:extLst>
              <a:ext uri="{FF2B5EF4-FFF2-40B4-BE49-F238E27FC236}">
                <a16:creationId xmlns:a16="http://schemas.microsoft.com/office/drawing/2014/main" id="{B765422D-95E7-431C-BCE6-4DC6E6713343}"/>
              </a:ext>
            </a:extLst>
          </p:cNvPr>
          <p:cNvGraphicFramePr>
            <a:graphicFrameLocks noGrp="1"/>
          </p:cNvGraphicFramePr>
          <p:nvPr>
            <p:ph sz="half" idx="2"/>
            <p:extLst/>
          </p:nvPr>
        </p:nvGraphicFramePr>
        <p:xfrm>
          <a:off x="6172200" y="19907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1" name="Immagine 10">
            <a:extLst>
              <a:ext uri="{FF2B5EF4-FFF2-40B4-BE49-F238E27FC236}">
                <a16:creationId xmlns:a16="http://schemas.microsoft.com/office/drawing/2014/main" id="{CD572FDB-AFA3-4A0F-9B0C-51AD647FCF9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5113" y="1773011"/>
            <a:ext cx="1398915" cy="979714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B4E9ACC2-F0B6-40E3-A275-7BCEA2D3AA8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413" y="6073210"/>
            <a:ext cx="1120587" cy="784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921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5DBB04-1CB6-4F41-B525-B3A31AC2F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3825"/>
            <a:ext cx="10515600" cy="1566863"/>
          </a:xfrm>
        </p:spPr>
        <p:txBody>
          <a:bodyPr>
            <a:noAutofit/>
          </a:bodyPr>
          <a:lstStyle/>
          <a:p>
            <a:pPr algn="just"/>
            <a:r>
              <a:rPr lang="it-IT" sz="2400" dirty="0">
                <a:latin typeface="Bahnschrift" panose="020B0502040204020203" pitchFamily="34" charset="0"/>
              </a:rPr>
              <a:t>Le denunce per conto dello Stato aumentano del 78,7% sul 2020, quelle in agricoltura del 19,4% mentre nella gestione industria e servizi solo +5,5%; l’incremento delle denunce di infortunio soprattutto al maschile (+20,5%) mentre le femmine si fermano al +2,5%.</a:t>
            </a:r>
          </a:p>
        </p:txBody>
      </p:sp>
      <p:graphicFrame>
        <p:nvGraphicFramePr>
          <p:cNvPr id="5" name="Segnaposto contenuto 4">
            <a:extLst>
              <a:ext uri="{FF2B5EF4-FFF2-40B4-BE49-F238E27FC236}">
                <a16:creationId xmlns:a16="http://schemas.microsoft.com/office/drawing/2014/main" id="{79877CFA-E57E-4D0E-8050-B5EBD8A9DA0F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394795634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Segnaposto contenuto 5">
            <a:extLst>
              <a:ext uri="{FF2B5EF4-FFF2-40B4-BE49-F238E27FC236}">
                <a16:creationId xmlns:a16="http://schemas.microsoft.com/office/drawing/2014/main" id="{B3949EE4-7B84-4200-8964-147E0A410933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809484812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Immagine 6">
            <a:extLst>
              <a:ext uri="{FF2B5EF4-FFF2-40B4-BE49-F238E27FC236}">
                <a16:creationId xmlns:a16="http://schemas.microsoft.com/office/drawing/2014/main" id="{EAF8DD89-3D55-421E-A2E0-705BBAC870D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413" y="6073210"/>
            <a:ext cx="1120587" cy="784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38992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olo 9">
            <a:extLst>
              <a:ext uri="{FF2B5EF4-FFF2-40B4-BE49-F238E27FC236}">
                <a16:creationId xmlns:a16="http://schemas.microsoft.com/office/drawing/2014/main" id="{DFE5F5E2-90BE-4EB0-8313-771FCF38C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775"/>
            <a:ext cx="10515600" cy="1585913"/>
          </a:xfrm>
        </p:spPr>
        <p:txBody>
          <a:bodyPr>
            <a:noAutofit/>
          </a:bodyPr>
          <a:lstStyle/>
          <a:p>
            <a:pPr algn="just"/>
            <a:r>
              <a:rPr lang="it-IT" sz="2600" dirty="0">
                <a:latin typeface="Bahnschrift" panose="020B0502040204020203" pitchFamily="34" charset="0"/>
              </a:rPr>
              <a:t>In aumento le denunce nelle classi di età più giovani; fino a 19 anni (+71,8%), fino a 29 anni (+17,8%) e fino a 39 anni (+11,3%); in calo solo i 40&gt;49enni (-2,2%); però tra i 40 ed i 59 anni è concentrata più della metà di tutti gli infortuni denunciati a Savona.</a:t>
            </a:r>
          </a:p>
        </p:txBody>
      </p:sp>
      <p:graphicFrame>
        <p:nvGraphicFramePr>
          <p:cNvPr id="9" name="Segnaposto contenuto 8">
            <a:extLst>
              <a:ext uri="{FF2B5EF4-FFF2-40B4-BE49-F238E27FC236}">
                <a16:creationId xmlns:a16="http://schemas.microsoft.com/office/drawing/2014/main" id="{8F71673B-0D69-4F8C-9908-3FAC8BF857EF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368938565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Segnaposto contenuto 11">
            <a:extLst>
              <a:ext uri="{FF2B5EF4-FFF2-40B4-BE49-F238E27FC236}">
                <a16:creationId xmlns:a16="http://schemas.microsoft.com/office/drawing/2014/main" id="{62EF6296-B693-487E-8413-EDDE074B4C7E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48545246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Immagine 4">
            <a:extLst>
              <a:ext uri="{FF2B5EF4-FFF2-40B4-BE49-F238E27FC236}">
                <a16:creationId xmlns:a16="http://schemas.microsoft.com/office/drawing/2014/main" id="{339F6956-3A78-43FC-BA17-58FA92B61A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413" y="6073210"/>
            <a:ext cx="1120587" cy="784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241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26CCCB56-9716-4A42-959F-1F0E39BCF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22729"/>
            <a:ext cx="4682471" cy="1734671"/>
          </a:xfrm>
        </p:spPr>
        <p:txBody>
          <a:bodyPr anchor="ctr">
            <a:normAutofit/>
          </a:bodyPr>
          <a:lstStyle/>
          <a:p>
            <a:pPr algn="ctr"/>
            <a:r>
              <a:rPr lang="it-IT" b="1" dirty="0">
                <a:highlight>
                  <a:srgbClr val="FFFF00"/>
                </a:highlight>
                <a:latin typeface="Bahnschrift" panose="020B0502040204020203" pitchFamily="34" charset="0"/>
              </a:rPr>
              <a:t>Variazioni in % sull’anno precedente per </a:t>
            </a:r>
            <a:br>
              <a:rPr lang="it-IT" b="1" dirty="0">
                <a:highlight>
                  <a:srgbClr val="FFFF00"/>
                </a:highlight>
                <a:latin typeface="Bahnschrift" panose="020B0502040204020203" pitchFamily="34" charset="0"/>
              </a:rPr>
            </a:br>
            <a:r>
              <a:rPr lang="it-IT" b="1" dirty="0">
                <a:highlight>
                  <a:srgbClr val="FFFF00"/>
                </a:highlight>
                <a:latin typeface="Bahnschrift" panose="020B0502040204020203" pitchFamily="34" charset="0"/>
              </a:rPr>
              <a:t>Settori ATECO</a:t>
            </a:r>
          </a:p>
        </p:txBody>
      </p:sp>
      <p:graphicFrame>
        <p:nvGraphicFramePr>
          <p:cNvPr id="8" name="Segnaposto contenuto 7">
            <a:extLst>
              <a:ext uri="{FF2B5EF4-FFF2-40B4-BE49-F238E27FC236}">
                <a16:creationId xmlns:a16="http://schemas.microsoft.com/office/drawing/2014/main" id="{1D343186-1CB7-433E-82ED-3358BCE762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3900760"/>
              </p:ext>
            </p:extLst>
          </p:nvPr>
        </p:nvGraphicFramePr>
        <p:xfrm>
          <a:off x="6095999" y="0"/>
          <a:ext cx="4682469" cy="685799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60823">
                  <a:extLst>
                    <a:ext uri="{9D8B030D-6E8A-4147-A177-3AD203B41FA5}">
                      <a16:colId xmlns:a16="http://schemas.microsoft.com/office/drawing/2014/main" val="2018301754"/>
                    </a:ext>
                  </a:extLst>
                </a:gridCol>
                <a:gridCol w="1560823">
                  <a:extLst>
                    <a:ext uri="{9D8B030D-6E8A-4147-A177-3AD203B41FA5}">
                      <a16:colId xmlns:a16="http://schemas.microsoft.com/office/drawing/2014/main" val="3474274719"/>
                    </a:ext>
                  </a:extLst>
                </a:gridCol>
                <a:gridCol w="1560823">
                  <a:extLst>
                    <a:ext uri="{9D8B030D-6E8A-4147-A177-3AD203B41FA5}">
                      <a16:colId xmlns:a16="http://schemas.microsoft.com/office/drawing/2014/main" val="1982876881"/>
                    </a:ext>
                  </a:extLst>
                </a:gridCol>
              </a:tblGrid>
              <a:tr h="318991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Bahnschrift" panose="020B0502040204020203" pitchFamily="34" charset="0"/>
                        </a:rPr>
                        <a:t> settori</a:t>
                      </a:r>
                    </a:p>
                  </a:txBody>
                  <a:tcPr marL="7620" marR="7620" marT="762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Bahnschrift" panose="020B0502040204020203" pitchFamily="34" charset="0"/>
                        </a:rPr>
                        <a:t>Denunce 2021</a:t>
                      </a:r>
                    </a:p>
                  </a:txBody>
                  <a:tcPr marL="7620" marR="7620" marT="762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Bahnschrift" panose="020B0502040204020203" pitchFamily="34" charset="0"/>
                        </a:rPr>
                        <a:t>VAR. %</a:t>
                      </a:r>
                    </a:p>
                  </a:txBody>
                  <a:tcPr marL="7620" marR="7620" marT="762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5415489"/>
                  </a:ext>
                </a:extLst>
              </a:tr>
              <a:tr h="32325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AGR.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87677002"/>
                  </a:ext>
                </a:extLst>
              </a:tr>
              <a:tr h="32325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ESTR. MIN.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24037699"/>
                  </a:ext>
                </a:extLst>
              </a:tr>
              <a:tr h="32325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ATT. MANIF.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181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-6,2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71471443"/>
                  </a:ext>
                </a:extLst>
              </a:tr>
              <a:tr h="39710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ACQUA, RIF, FOGNE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76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13,4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61263624"/>
                  </a:ext>
                </a:extLst>
              </a:tr>
              <a:tr h="32325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COSTR.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259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hnschrift" panose="020B0502040204020203" pitchFamily="34" charset="0"/>
                        </a:rPr>
                        <a:t>31,5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0307562"/>
                  </a:ext>
                </a:extLst>
              </a:tr>
              <a:tr h="32325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COMM.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233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14,8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12870755"/>
                  </a:ext>
                </a:extLst>
              </a:tr>
              <a:tr h="32325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TRASP. MAG.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300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hnschrift" panose="020B0502040204020203" pitchFamily="34" charset="0"/>
                        </a:rPr>
                        <a:t>31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110709281"/>
                  </a:ext>
                </a:extLst>
              </a:tr>
              <a:tr h="32325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ALL. RIST.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132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14,8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42232851"/>
                  </a:ext>
                </a:extLst>
              </a:tr>
              <a:tr h="32325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INFO. COM.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17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hnschrift" panose="020B0502040204020203" pitchFamily="34" charset="0"/>
                        </a:rPr>
                        <a:t>30,8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46958803"/>
                  </a:ext>
                </a:extLst>
              </a:tr>
              <a:tr h="32325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ATT. FIN. ASS.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20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25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57226409"/>
                  </a:ext>
                </a:extLst>
              </a:tr>
              <a:tr h="32325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ATT. IMM.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10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25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23897671"/>
                  </a:ext>
                </a:extLst>
              </a:tr>
              <a:tr h="32325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ATT. PROF.LI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38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22,6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12534076"/>
                  </a:ext>
                </a:extLst>
              </a:tr>
              <a:tr h="32325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NOL. SERVIZI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116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hnschrift" panose="020B0502040204020203" pitchFamily="34" charset="0"/>
                        </a:rPr>
                        <a:t>36,5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56429049"/>
                  </a:ext>
                </a:extLst>
              </a:tr>
              <a:tr h="32325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P.A. DIFESA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493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-12,6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95403120"/>
                  </a:ext>
                </a:extLst>
              </a:tr>
              <a:tr h="32325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ISTR.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26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117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64047456"/>
                  </a:ext>
                </a:extLst>
              </a:tr>
              <a:tr h="32325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SAN. ASS. SOC.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259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-43,7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819880257"/>
                  </a:ext>
                </a:extLst>
              </a:tr>
              <a:tr h="32325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SPORT DIV.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41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hnschrift" panose="020B0502040204020203" pitchFamily="34" charset="0"/>
                        </a:rPr>
                        <a:t>32,3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97613439"/>
                  </a:ext>
                </a:extLst>
              </a:tr>
              <a:tr h="32325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ALTRI SERV.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17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6,3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2006565"/>
                  </a:ext>
                </a:extLst>
              </a:tr>
              <a:tr h="32325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FAM.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350524279"/>
                  </a:ext>
                </a:extLst>
              </a:tr>
              <a:tr h="32325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NON DISP.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1473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41,5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63713128"/>
                  </a:ext>
                </a:extLst>
              </a:tr>
            </a:tbl>
          </a:graphicData>
        </a:graphic>
      </p:graphicFrame>
      <p:sp>
        <p:nvSpPr>
          <p:cNvPr id="7" name="Segnaposto testo 6">
            <a:extLst>
              <a:ext uri="{FF2B5EF4-FFF2-40B4-BE49-F238E27FC236}">
                <a16:creationId xmlns:a16="http://schemas.microsoft.com/office/drawing/2014/main" id="{31BA1241-3F3D-4AB7-A151-EE9CEE708A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0" y="2057399"/>
            <a:ext cx="5011271" cy="4585447"/>
          </a:xfrm>
        </p:spPr>
        <p:txBody>
          <a:bodyPr anchor="ctr">
            <a:normAutofit/>
          </a:bodyPr>
          <a:lstStyle/>
          <a:p>
            <a:pPr algn="just"/>
            <a:r>
              <a:rPr lang="it-IT" sz="2800" dirty="0">
                <a:latin typeface="Bahnschrift" panose="020B0502040204020203" pitchFamily="34" charset="0"/>
              </a:rPr>
              <a:t>Solo le Attività Manifatturiere, la Pubblica Amministrazione e, dovuto al calo dei contagi, nel comparto Sanità ed Assistenza Sociale risultano in calo rispetto al 2020; </a:t>
            </a:r>
            <a:r>
              <a:rPr lang="it-IT" sz="2800" b="1" dirty="0">
                <a:solidFill>
                  <a:srgbClr val="FF0000"/>
                </a:solidFill>
                <a:latin typeface="Bahnschrift" panose="020B0502040204020203" pitchFamily="34" charset="0"/>
              </a:rPr>
              <a:t>in aumento tutti gli altri settori ed in particolare le attività nei servizi, le costruzioni ed il trasporto- magazzinaggio.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A5169AAD-F12A-4F99-8ED0-EF2C421339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413" y="6073210"/>
            <a:ext cx="1120587" cy="784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668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1518</Words>
  <Application>Microsoft Office PowerPoint</Application>
  <PresentationFormat>Widescreen</PresentationFormat>
  <Paragraphs>135</Paragraphs>
  <Slides>20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6" baseType="lpstr">
      <vt:lpstr>Arial</vt:lpstr>
      <vt:lpstr>Bahnschrift</vt:lpstr>
      <vt:lpstr>Bahnschrift Condensed</vt:lpstr>
      <vt:lpstr>Calibri</vt:lpstr>
      <vt:lpstr>Calibri Light</vt:lpstr>
      <vt:lpstr>Tema di Office</vt:lpstr>
      <vt:lpstr>Presentazione standard di PowerPoint</vt:lpstr>
      <vt:lpstr>Le denunce di infortunio sul lavoro in Liguria al 31.12.2021 sono state 18.865 (-0,66%, pari a 126 denunce in meno rispetto all’anno precedente); sono quasi 52 denunce di infortunio per ognuno dei 365 giorni del 2021 presi in esame; nel mese di dicembre 2021 sono state 1.724 le denunce di infortunio in Liguria (+15,2% sul dicembre 2020)    Gli infortuni in occasione di lavoro (15.907 pari all’84,3%) calano di 626 unità rispetto all'anno scorso (-3,9%), mentre quelli in itinere (2.958 pari al 15,7% del totale) sono in aumento di 520 (+21,3%).</vt:lpstr>
      <vt:lpstr>Gli infortuni risultano in aumento soprattutto a Savona sia in valore assoluto (+405) sia in percentuale rispetto al 31.12.2020 (+12,3%), ed in misura minore a La Spezia (+107 infortuni pari al +4,4%); denunce di infortunio in calo a Genova (-566 infortuni pari al -5,3%) ed a Imperia (-72 infortuni pari al -2,8%).  Genova rappresenta il 53% di tutte le denunce di infortunio in Liguria (contro il 56% dell’anno precedente), Savona il 20% (era al 17%), La Spezia il 14% (era al 13%) e chiude Imperia con il 13% (era al 14%).</vt:lpstr>
      <vt:lpstr>Presentazione standard di PowerPoint</vt:lpstr>
      <vt:lpstr>Gli infortuni in itinere sono il 13,7% del totale ed aumentano del 32,5% sul 2020; quelli in occasione di lavoro (86,3%) crescono solo del 9,7%. Le denunce correlate al «Covid-19» scendono dalle 838 del 2020 alle 354 del 2021 e sono il 9,6% del totale (nel 2020 rappresentavano il 15,4% del totale delle denunce di infortunio).</vt:lpstr>
      <vt:lpstr>L’incidenza delle denunce di infortunio con causale «Covid-19» in Liguria sul totale delle denunce di infortunio scende dal 28,6 del 2020 all’11,1% del 2021 (le denunce di infortunio per Covid-19 sono state 2.099 nel 2021 in calo del 61.4% rispetto all’anno precedente quando furono 5.436).  L’incidenza maggiore in percentuale nel 2021 passa da Genova ad Imperia con il 13,8% seguita proprio da Genova con il 12,1% (ma qui vi è stato un calo di oltre 20 p.p. rispetto al 2020); sotto il 10% è Savona (9,6%) e soprattutto La Spezia che riscontra l’incidenza in percentuale minore della Liguria con il 7,1% di denunce Covid-19 sul totale.</vt:lpstr>
      <vt:lpstr>Le denunce per conto dello Stato aumentano del 78,7% sul 2020, quelle in agricoltura del 19,4% mentre nella gestione industria e servizi solo +5,5%; l’incremento delle denunce di infortunio soprattutto al maschile (+20,5%) mentre le femmine si fermano al +2,5%.</vt:lpstr>
      <vt:lpstr>In aumento le denunce nelle classi di età più giovani; fino a 19 anni (+71,8%), fino a 29 anni (+17,8%) e fino a 39 anni (+11,3%); in calo solo i 40&gt;49enni (-2,2%); però tra i 40 ed i 59 anni è concentrata più della metà di tutti gli infortuni denunciati a Savona.</vt:lpstr>
      <vt:lpstr>Variazioni in % sull’anno precedente per  Settori ATECO</vt:lpstr>
      <vt:lpstr>Solo i settori pubblici e le attività manifatturiere segnano un calo nelle denunce di infortunio rispetto al 2020; in aumento tutte le attività dei servizi e del commercio-turismo: Costruzioni +31,5%.</vt:lpstr>
      <vt:lpstr>Il forte ridimensionamento dei decessi in provincia di Genova fa scendere il capoluogo dal 48% del 2020 al 35% sul totale 2021; segue Savona che passa dal 18 al 26%, Imperia sale dal 23 al 24% e La Spezia dall’11 al 15%</vt:lpstr>
      <vt:lpstr>Le denunce di infortunio con esito mortale in Liguria nel 2021 sono state 34  (28 in occasione di lavoro e 6 in itinere) di cui 9 COVID correlate; -22,7% (-10 unità) sul 2020. Se filtriamo i decessi per Covid del 2021 abbiamo 25 infortuni mortali NON legati alla pandemia (su 34) di cui 6 in itinere (+1 sul 2020). Infortuni con esito mortale in calo a Genova (-9) ed Imperia (-2),  stazionarie a La Spezia (5) ed in aumento a Savona (+1) L’incidenza dei decessi per Covid sul totale degli infortuni mortali scende dal 45,5 al 26,5%.</vt:lpstr>
      <vt:lpstr>IMPERIA: 8 morti, tutti italiani di cui 1 femmina; in questa provincia i due morti in agricoltura SAVONA: 9 morti, di cui 2 stranieri; 8 maschi e 1 femmina; qui 3 morti nel settore Ateco E38 (Rifiuti/Riciclo mat.) qui anche la più anziana tra i morti per lavoro (68 anni, dall’Ecuador) GENOVA: 12 morti (1 straniero); 8 maschi e 4 femmine; qui 4 morti nelle Costruzioni (1 su 3) LA SPEZIA: 5 morti di cui 1 straniero; 4 maschi e 1 femmina; qui il decesso del lavoratore più giovane (italiano, 27 anni) </vt:lpstr>
      <vt:lpstr>Dei 9 decessi del 2021 ben 5 hanno avuto come vittime ultra60enni (la donna straniera più anziana aveva 68 anni); 3 vittime nel settore Ateco E38 acqua, fogne e trattamento dei rifiuti, 1 nell’industria alimentare e 1 nel trasporto merci. Nel 2020 delle 8 vittime solo 1 aveva più di 60 anni e 2 ne avevano meno di 40; 3 vittime nelle Costruzioni ed 1 nei servizi di pulizia.</vt:lpstr>
      <vt:lpstr>Nel 2021 in provincia di Savona il 56% dei deceduti per/sul lavoro aveva un età superiore ai 60 anni</vt:lpstr>
      <vt:lpstr>dal 2012 al 2021 in provincia di Savona 40.918 denunce di infortunio sul lavoro e  69 morti </vt:lpstr>
      <vt:lpstr>Presentazione standard di PowerPoint</vt:lpstr>
      <vt:lpstr>Nel 2021 a Savona sono stati denunciati 90 nuovi casi di malattie professionali contro i 58 del 2020 (+55,2% l’aumento più alto tra le province liguri)</vt:lpstr>
      <vt:lpstr>Nel 63% dei casi il riconoscimento della M.P. riguarda le malattie del sistema osteo-muscolare e tessuto connettivo seguito con il 13% dai tumori</vt:lpstr>
      <vt:lpstr>Le malattie del sistema osteo-muscolare aumentano (sull’anno precedente) del 78,1% ed i tumori del 71,4%; balzano da 1 a 5 le malattie del sistema nervoso mentre sono dimezzate quelle del sistema respiratorio.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Marco DeSilva</dc:creator>
  <cp:lastModifiedBy>Marco DeSilva</cp:lastModifiedBy>
  <cp:revision>19</cp:revision>
  <dcterms:created xsi:type="dcterms:W3CDTF">2022-02-25T09:25:05Z</dcterms:created>
  <dcterms:modified xsi:type="dcterms:W3CDTF">2022-03-14T07:52:25Z</dcterms:modified>
</cp:coreProperties>
</file>