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98" r:id="rId1"/>
  </p:sldMasterIdLst>
  <p:notesMasterIdLst>
    <p:notesMasterId r:id="rId21"/>
  </p:notesMasterIdLst>
  <p:sldIdLst>
    <p:sldId id="337" r:id="rId2"/>
    <p:sldId id="339" r:id="rId3"/>
    <p:sldId id="316" r:id="rId4"/>
    <p:sldId id="332" r:id="rId5"/>
    <p:sldId id="340" r:id="rId6"/>
    <p:sldId id="335" r:id="rId7"/>
    <p:sldId id="334" r:id="rId8"/>
    <p:sldId id="341" r:id="rId9"/>
    <p:sldId id="354" r:id="rId10"/>
    <p:sldId id="342" r:id="rId11"/>
    <p:sldId id="349" r:id="rId12"/>
    <p:sldId id="343" r:id="rId13"/>
    <p:sldId id="353" r:id="rId14"/>
    <p:sldId id="344" r:id="rId15"/>
    <p:sldId id="347" r:id="rId16"/>
    <p:sldId id="345" r:id="rId17"/>
    <p:sldId id="351" r:id="rId18"/>
    <p:sldId id="346" r:id="rId19"/>
    <p:sldId id="350" r:id="rId20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200"/>
    <a:srgbClr val="FF9900"/>
    <a:srgbClr val="D27D00"/>
    <a:srgbClr val="E68900"/>
    <a:srgbClr val="0060A8"/>
    <a:srgbClr val="984F06"/>
    <a:srgbClr val="1F3122"/>
    <a:srgbClr val="212D0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D6E43E3-9D86-4CA1-A5C4-B05BB90A31C4}">
  <a:tblStyle styleId="{6D6E43E3-9D86-4CA1-A5C4-B05BB90A31C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660B408-B3CF-4A94-85FC-2B1E0A45F4A2}" styleName="Stile scuro 2 - Colore 1/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22" autoAdjust="0"/>
    <p:restoredTop sz="94660"/>
  </p:normalViewPr>
  <p:slideViewPr>
    <p:cSldViewPr>
      <p:cViewPr varScale="1">
        <p:scale>
          <a:sx n="110" d="100"/>
          <a:sy n="110" d="100"/>
        </p:scale>
        <p:origin x="422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165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69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5985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9936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4404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3794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3623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036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197422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077434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339370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074162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514346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279489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49620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779917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776450" y="402700"/>
            <a:ext cx="3587400" cy="85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776450" y="1524375"/>
            <a:ext cx="7591200" cy="293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❑"/>
              <a:defRPr/>
            </a:lvl1pPr>
            <a:lvl2pPr marL="914400" lvl="1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2pPr>
            <a:lvl3pPr marL="1371600" lvl="2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3pPr>
            <a:lvl4pPr marL="1828800" lvl="3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4pPr>
            <a:lvl5pPr marL="2286000" lvl="4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5pPr>
            <a:lvl6pPr marL="2743200" lvl="5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6pPr>
            <a:lvl7pPr marL="3200400" lvl="6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7pPr>
            <a:lvl8pPr marL="3657600" lvl="7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8pPr>
            <a:lvl9pPr marL="4114800" lvl="8" indent="-355600">
              <a:spcBef>
                <a:spcPts val="6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9581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027622" y="1953315"/>
            <a:ext cx="50733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275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518619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917786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450943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968786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463412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63599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770870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4750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18" name="Immagine 17" descr="logo-RL-or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495520"/>
            <a:ext cx="948635" cy="4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1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6" r:id="rId17"/>
    <p:sldLayoutId id="2147483717" r:id="rId18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"/>
          <p:cNvSpPr txBox="1">
            <a:spLocks noGrp="1"/>
          </p:cNvSpPr>
          <p:nvPr>
            <p:ph type="ctrTitle"/>
          </p:nvPr>
        </p:nvSpPr>
        <p:spPr>
          <a:xfrm>
            <a:off x="683568" y="1122298"/>
            <a:ext cx="7200800" cy="196977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lvl="0" algn="ctr"/>
            <a:r>
              <a:rPr lang="it-IT" sz="3200" b="1" dirty="0" smtClean="0">
                <a:solidFill>
                  <a:srgbClr val="0070C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Assessorato Urbanistica ed Edilizia</a:t>
            </a:r>
            <a:r>
              <a:rPr lang="it-IT" sz="3200" dirty="0" smtClean="0">
                <a:solidFill>
                  <a:srgbClr val="0070C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it-IT" sz="3200" dirty="0" smtClean="0">
                <a:solidFill>
                  <a:srgbClr val="0070C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</a:br>
            <a:r>
              <a:rPr lang="it-IT" sz="3200" dirty="0">
                <a:solidFill>
                  <a:srgbClr val="0070C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it-IT" sz="3200" dirty="0">
                <a:solidFill>
                  <a:srgbClr val="0070C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</a:br>
            <a:r>
              <a:rPr lang="it-IT" sz="3200" b="1" dirty="0" smtClean="0">
                <a:solidFill>
                  <a:srgbClr val="D27D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Rigenerazione Urbana 2022</a:t>
            </a:r>
            <a:br>
              <a:rPr lang="it-IT" sz="3200" b="1" dirty="0" smtClean="0">
                <a:solidFill>
                  <a:srgbClr val="D27D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</a:br>
            <a:r>
              <a:rPr lang="it-IT" sz="3200" b="1" dirty="0" smtClean="0">
                <a:solidFill>
                  <a:srgbClr val="D27D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contributi Fondo Strategico Regionale </a:t>
            </a:r>
            <a:endParaRPr sz="3200" b="1" dirty="0">
              <a:solidFill>
                <a:srgbClr val="D27D00"/>
              </a:solidFill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Google Shape;311;p12"/>
          <p:cNvSpPr txBox="1">
            <a:spLocks/>
          </p:cNvSpPr>
          <p:nvPr/>
        </p:nvSpPr>
        <p:spPr>
          <a:xfrm>
            <a:off x="683568" y="3507854"/>
            <a:ext cx="691276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it-IT" sz="3200" dirty="0" smtClean="0">
                <a:solidFill>
                  <a:srgbClr val="0070C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Pietra Ligure (SV), 2 maggio 2022</a:t>
            </a:r>
            <a:endParaRPr lang="it-IT" sz="4000" dirty="0">
              <a:ln>
                <a:solidFill>
                  <a:srgbClr val="D27D00"/>
                </a:solidFill>
              </a:ln>
              <a:solidFill>
                <a:srgbClr val="F69200"/>
              </a:solidFill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539552" y="555526"/>
            <a:ext cx="7776864" cy="4001095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Fondo strategico regionale 2022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Comune di Borgio Verezzi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sz="2800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Rifacimento dell’impianto di illuminazione di via Sauro – secondo lotto</a:t>
            </a:r>
            <a:endParaRPr lang="it-IT" sz="28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Intervento di 240 mila euro di  cui </a:t>
            </a: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190 mila di fondi regionali</a:t>
            </a:r>
            <a:endParaRPr lang="it-IT" sz="2800" b="1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8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539552" y="411510"/>
            <a:ext cx="7776864" cy="2277547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Rifacimento impianto di illuminazione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Via Sauro (Comune di Borgio Verezzi)</a:t>
            </a:r>
            <a:endParaRPr lang="it-IT" sz="3200" b="1" dirty="0">
              <a:ln>
                <a:solidFill>
                  <a:srgbClr val="D27D00"/>
                </a:solidFill>
              </a:ln>
              <a:solidFill>
                <a:srgbClr val="F69200"/>
              </a:solidFill>
              <a:latin typeface="Calibri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sz="2800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39702"/>
            <a:ext cx="2517751" cy="1958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95686"/>
            <a:ext cx="2192739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60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539552" y="555526"/>
            <a:ext cx="7776864" cy="4001095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Fondo strategico regionale 2022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Comune di Cengio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sz="2800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Interventi di manutenzione straordinaria di Piazza della Libertà</a:t>
            </a:r>
            <a:endParaRPr lang="it-IT" sz="28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Intervento di 260 mila euro di  cui 190</a:t>
            </a: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mila di fondi regionali</a:t>
            </a:r>
            <a:endParaRPr lang="it-IT" sz="2800" b="1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3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539552" y="411510"/>
            <a:ext cx="7776864" cy="2277547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Manutenzione Piazza della Libertà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Comune di Cengio</a:t>
            </a:r>
            <a:endParaRPr lang="it-IT" sz="3200" b="1" dirty="0">
              <a:ln>
                <a:solidFill>
                  <a:srgbClr val="D27D00"/>
                </a:solidFill>
              </a:ln>
              <a:solidFill>
                <a:srgbClr val="F69200"/>
              </a:solidFill>
              <a:latin typeface="Calibri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sz="2800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52214"/>
            <a:ext cx="3024336" cy="1701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097191"/>
            <a:ext cx="2736304" cy="1970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73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539552" y="555526"/>
            <a:ext cx="7776864" cy="4001095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Fondo strategico regionale 2022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Comune di Onzo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sz="2800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Riqualificazione del centro storico in località </a:t>
            </a:r>
            <a:r>
              <a:rPr lang="it-IT" sz="2800" b="1" dirty="0" err="1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Fontani</a:t>
            </a:r>
            <a:endParaRPr lang="it-IT" sz="28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Intervento di 220 mila euro di  cui 190</a:t>
            </a: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mila di fondi regionali</a:t>
            </a:r>
            <a:endParaRPr lang="it-IT" sz="2800" b="1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89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539552" y="411510"/>
            <a:ext cx="7776864" cy="2277547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Riqualificazione centro storico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Località </a:t>
            </a:r>
            <a:r>
              <a:rPr lang="it-IT" sz="3200" b="1" dirty="0" err="1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Fontani</a:t>
            </a: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 (Comune di Onzo)</a:t>
            </a:r>
            <a:endParaRPr lang="it-IT" sz="3200" b="1" dirty="0">
              <a:ln>
                <a:solidFill>
                  <a:srgbClr val="D27D00"/>
                </a:solidFill>
              </a:ln>
              <a:solidFill>
                <a:srgbClr val="F69200"/>
              </a:solidFill>
              <a:latin typeface="Calibri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sz="2800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7694"/>
            <a:ext cx="3150274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097731"/>
            <a:ext cx="3324234" cy="1897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593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539552" y="555526"/>
            <a:ext cx="7776864" cy="4001095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Fondo strategico regionale 2022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Comune di Pallare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sz="2800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Riqualificazione dei borghi storici di </a:t>
            </a:r>
            <a:r>
              <a:rPr lang="it-IT" sz="2800" b="1" dirty="0" err="1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Mallarini</a:t>
            </a: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e </a:t>
            </a:r>
            <a:r>
              <a:rPr lang="it-IT" sz="2800" b="1" dirty="0" err="1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Malagatta</a:t>
            </a: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</a:t>
            </a:r>
            <a:endParaRPr lang="it-IT" sz="28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Intervento di 165 mila euro di  cui 115</a:t>
            </a: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mila di fondi regionali</a:t>
            </a:r>
            <a:endParaRPr lang="it-IT" sz="2800" b="1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77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539552" y="411510"/>
            <a:ext cx="7776864" cy="1846659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Riqualificazione borghi </a:t>
            </a:r>
            <a:r>
              <a:rPr lang="it-IT" sz="3200" b="1" dirty="0" err="1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Mallarini</a:t>
            </a: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 e </a:t>
            </a:r>
            <a:r>
              <a:rPr lang="it-IT" sz="3200" b="1" dirty="0" err="1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Malagatta</a:t>
            </a:r>
            <a:endParaRPr lang="it-IT" sz="3200" b="1" dirty="0" smtClean="0">
              <a:ln>
                <a:solidFill>
                  <a:srgbClr val="D27D00"/>
                </a:solidFill>
              </a:ln>
              <a:solidFill>
                <a:srgbClr val="F69200"/>
              </a:solidFill>
              <a:latin typeface="Calibri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Comune di Pallare</a:t>
            </a:r>
            <a:endParaRPr lang="it-IT" sz="2800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139702"/>
            <a:ext cx="2777414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67694"/>
            <a:ext cx="2664296" cy="1963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579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539552" y="555526"/>
            <a:ext cx="7776864" cy="4001095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Fondo strategico regionale 2022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Comune di Testico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sz="2800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Riqualificazione del borgo di Poggio Bottaro Case Soprane</a:t>
            </a:r>
            <a:endParaRPr lang="it-IT" sz="28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Intervento di 199 mila euro di  cui 179</a:t>
            </a: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mila di fondi regionali</a:t>
            </a:r>
            <a:endParaRPr lang="it-IT" sz="2800" b="1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0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539552" y="411510"/>
            <a:ext cx="7776864" cy="2277547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Riqualificazione borgo storico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Poggio Bottaro (Comune di Testico)</a:t>
            </a:r>
            <a:endParaRPr lang="it-IT" sz="3200" b="1" dirty="0">
              <a:ln>
                <a:solidFill>
                  <a:srgbClr val="D27D00"/>
                </a:solidFill>
              </a:ln>
              <a:solidFill>
                <a:srgbClr val="F69200"/>
              </a:solidFill>
              <a:latin typeface="Calibri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sz="2800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32958"/>
            <a:ext cx="1973173" cy="2774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18134"/>
            <a:ext cx="1889063" cy="2689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74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611560" y="555526"/>
            <a:ext cx="7560840" cy="4355038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Programma Regionale Rigenerazione Urbana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Piano degli interventi 2021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100" dirty="0" smtClean="0">
                <a:solidFill>
                  <a:srgbClr val="0060A8"/>
                </a:solidFill>
                <a:latin typeface="Calibri" pitchFamily="34" charset="0"/>
              </a:rPr>
              <a:t> </a:t>
            </a:r>
            <a:endParaRPr lang="it-IT" sz="1100" dirty="0">
              <a:solidFill>
                <a:srgbClr val="0060A8"/>
              </a:solidFill>
              <a:latin typeface="Calibri" pitchFamily="34" charset="0"/>
            </a:endParaRPr>
          </a:p>
          <a:p>
            <a:pPr marL="571500" indent="-571500"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dirty="0" smtClean="0">
                <a:solidFill>
                  <a:srgbClr val="0060A8"/>
                </a:solidFill>
                <a:latin typeface="Calibri" pitchFamily="34" charset="0"/>
              </a:rPr>
              <a:t>Approvato il programma regionale a ottobre 2021</a:t>
            </a:r>
          </a:p>
          <a:p>
            <a:pPr marL="571500" indent="-571500"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0060A8"/>
                </a:solidFill>
                <a:latin typeface="Calibri" pitchFamily="34" charset="0"/>
              </a:rPr>
              <a:t>34 </a:t>
            </a:r>
            <a:r>
              <a:rPr lang="it-IT" sz="2800" b="1" dirty="0">
                <a:solidFill>
                  <a:srgbClr val="0060A8"/>
                </a:solidFill>
                <a:latin typeface="Calibri" pitchFamily="34" charset="0"/>
              </a:rPr>
              <a:t>progetti </a:t>
            </a:r>
            <a:r>
              <a:rPr lang="it-IT" sz="2800" b="1" dirty="0" smtClean="0">
                <a:solidFill>
                  <a:srgbClr val="0060A8"/>
                </a:solidFill>
                <a:latin typeface="Calibri" pitchFamily="34" charset="0"/>
              </a:rPr>
              <a:t>finanziati </a:t>
            </a:r>
            <a:r>
              <a:rPr lang="it-IT" sz="2800" dirty="0" smtClean="0">
                <a:solidFill>
                  <a:srgbClr val="0060A8"/>
                </a:solidFill>
                <a:latin typeface="Calibri" pitchFamily="34" charset="0"/>
              </a:rPr>
              <a:t>di cui 30 sulla legge 145/2018, 4 sul Fondo Strategico Regionale</a:t>
            </a:r>
            <a:endParaRPr lang="it-IT" sz="2800" dirty="0">
              <a:solidFill>
                <a:srgbClr val="0060A8"/>
              </a:solidFill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 questi 9 in Provincia di Savona  </a:t>
            </a:r>
            <a:r>
              <a:rPr lang="it-IT" sz="2800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per complessivi un milione e 538 mila euro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endParaRPr lang="it-IT" sz="10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71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611560" y="555526"/>
            <a:ext cx="7632848" cy="5409173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it-IT" sz="3200" b="1" dirty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Programma Regionale Rigenerazione Urbana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Fondo Strategico 2022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571500" indent="-571500"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0060A8"/>
                </a:solidFill>
                <a:latin typeface="Calibri" pitchFamily="34" charset="0"/>
              </a:rPr>
              <a:t>17 </a:t>
            </a:r>
            <a:r>
              <a:rPr lang="it-IT" sz="2800" b="1" dirty="0">
                <a:solidFill>
                  <a:srgbClr val="0060A8"/>
                </a:solidFill>
                <a:latin typeface="Calibri" pitchFamily="34" charset="0"/>
              </a:rPr>
              <a:t>progetti </a:t>
            </a:r>
            <a:r>
              <a:rPr lang="it-IT" sz="2800" b="1" dirty="0" smtClean="0">
                <a:solidFill>
                  <a:srgbClr val="0060A8"/>
                </a:solidFill>
                <a:latin typeface="Calibri" pitchFamily="34" charset="0"/>
              </a:rPr>
              <a:t>finanziati </a:t>
            </a:r>
            <a:r>
              <a:rPr lang="it-IT" sz="2800" dirty="0" smtClean="0">
                <a:solidFill>
                  <a:srgbClr val="0060A8"/>
                </a:solidFill>
                <a:latin typeface="Calibri" pitchFamily="34" charset="0"/>
              </a:rPr>
              <a:t>per un importo complessivo di </a:t>
            </a:r>
            <a:r>
              <a:rPr lang="it-IT" sz="2800" b="1" dirty="0" smtClean="0">
                <a:solidFill>
                  <a:srgbClr val="0060A8"/>
                </a:solidFill>
                <a:latin typeface="Calibri" pitchFamily="34" charset="0"/>
              </a:rPr>
              <a:t>3,1 milioni di euro</a:t>
            </a:r>
          </a:p>
          <a:p>
            <a:pPr marL="571500" indent="-571500"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dirty="0">
                <a:solidFill>
                  <a:srgbClr val="0060A8"/>
                </a:solidFill>
                <a:latin typeface="Calibri" pitchFamily="34" charset="0"/>
              </a:rPr>
              <a:t>Gli interventi riguardano </a:t>
            </a:r>
            <a:r>
              <a:rPr lang="it-IT" sz="2800" b="1" dirty="0">
                <a:solidFill>
                  <a:srgbClr val="0060A8"/>
                </a:solidFill>
                <a:latin typeface="Calibri" pitchFamily="34" charset="0"/>
              </a:rPr>
              <a:t>riqualificazione di </a:t>
            </a:r>
            <a:r>
              <a:rPr lang="it-IT" sz="2800" b="1" dirty="0" smtClean="0">
                <a:solidFill>
                  <a:srgbClr val="0060A8"/>
                </a:solidFill>
                <a:latin typeface="Calibri" pitchFamily="34" charset="0"/>
              </a:rPr>
              <a:t>   aree </a:t>
            </a:r>
            <a:r>
              <a:rPr lang="it-IT" sz="2800" b="1" dirty="0">
                <a:solidFill>
                  <a:srgbClr val="0060A8"/>
                </a:solidFill>
                <a:latin typeface="Calibri" pitchFamily="34" charset="0"/>
              </a:rPr>
              <a:t>degradate, adeguamento di immobili, rigenerazione </a:t>
            </a:r>
            <a:r>
              <a:rPr lang="it-IT" sz="2800" b="1" dirty="0" smtClean="0">
                <a:solidFill>
                  <a:srgbClr val="0060A8"/>
                </a:solidFill>
                <a:latin typeface="Calibri" pitchFamily="34" charset="0"/>
              </a:rPr>
              <a:t>di </a:t>
            </a:r>
            <a:r>
              <a:rPr lang="it-IT" sz="2800" b="1" dirty="0">
                <a:solidFill>
                  <a:srgbClr val="0060A8"/>
                </a:solidFill>
                <a:latin typeface="Calibri" pitchFamily="34" charset="0"/>
              </a:rPr>
              <a:t>centri storici, viabilità </a:t>
            </a:r>
            <a:r>
              <a:rPr lang="it-IT" sz="2800" b="1" dirty="0" smtClean="0">
                <a:solidFill>
                  <a:srgbClr val="0060A8"/>
                </a:solidFill>
                <a:latin typeface="Calibri" pitchFamily="34" charset="0"/>
              </a:rPr>
              <a:t>     ciclabile </a:t>
            </a:r>
            <a:r>
              <a:rPr lang="it-IT" sz="2800" b="1" dirty="0">
                <a:solidFill>
                  <a:srgbClr val="0060A8"/>
                </a:solidFill>
                <a:latin typeface="Calibri" pitchFamily="34" charset="0"/>
              </a:rPr>
              <a:t>e pedonalizzazioni</a:t>
            </a:r>
            <a:endParaRPr lang="it-IT" sz="2800" dirty="0">
              <a:solidFill>
                <a:srgbClr val="0060A8"/>
              </a:solidFill>
              <a:latin typeface="Calibri" pitchFamily="34" charset="0"/>
            </a:endParaRPr>
          </a:p>
          <a:p>
            <a:pPr marL="571500" indent="-571500"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endParaRPr lang="it-IT" sz="2800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571500" indent="-571500"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endParaRPr lang="it-IT" sz="2800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endParaRPr lang="it-IT" sz="10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endParaRPr lang="it-IT" sz="10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99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4</a:t>
            </a:fld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" t="40599" r="20576" b="7384"/>
          <a:stretch/>
        </p:blipFill>
        <p:spPr>
          <a:xfrm>
            <a:off x="-180528" y="627534"/>
            <a:ext cx="7272809" cy="3404293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827584" y="4515966"/>
            <a:ext cx="72008" cy="720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906524" y="4382693"/>
            <a:ext cx="2945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Fondo Strategico </a:t>
            </a:r>
            <a:r>
              <a:rPr lang="it-IT" sz="1600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Regionale 2022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12413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611560" y="555526"/>
            <a:ext cx="7632848" cy="4485843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Programma Regionale Rigenerazione Urbana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800" dirty="0" smtClean="0">
                <a:solidFill>
                  <a:srgbClr val="0060A8"/>
                </a:solidFill>
                <a:latin typeface="Calibri" pitchFamily="34" charset="0"/>
              </a:rPr>
              <a:t>Fondo Strategico 2022</a:t>
            </a:r>
            <a:endParaRPr lang="it-IT" sz="2800" dirty="0">
              <a:solidFill>
                <a:srgbClr val="0060A8"/>
              </a:solidFill>
              <a:latin typeface="Calibri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endParaRPr lang="it-IT" sz="10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6 progetti in Provincia di Savona </a:t>
            </a:r>
            <a:r>
              <a:rPr lang="it-IT" sz="2800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per un importo complessivo di euro un milione e 64 mila euro.</a:t>
            </a:r>
          </a:p>
          <a:p>
            <a:pPr marL="571500" indent="-571500"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dirty="0">
                <a:solidFill>
                  <a:srgbClr val="0060A8"/>
                </a:solidFill>
                <a:latin typeface="Calibri" pitchFamily="34" charset="0"/>
              </a:rPr>
              <a:t>Sono state </a:t>
            </a:r>
            <a:r>
              <a:rPr lang="it-IT" sz="2800" dirty="0" smtClean="0">
                <a:solidFill>
                  <a:srgbClr val="0060A8"/>
                </a:solidFill>
                <a:latin typeface="Calibri" pitchFamily="34" charset="0"/>
              </a:rPr>
              <a:t>finanziate </a:t>
            </a:r>
            <a:r>
              <a:rPr lang="it-IT" sz="2800" dirty="0">
                <a:solidFill>
                  <a:srgbClr val="0060A8"/>
                </a:solidFill>
                <a:latin typeface="Calibri" pitchFamily="34" charset="0"/>
              </a:rPr>
              <a:t>esclusivamente  </a:t>
            </a:r>
            <a:r>
              <a:rPr lang="it-IT" sz="2800" b="1" dirty="0">
                <a:solidFill>
                  <a:srgbClr val="0060A8"/>
                </a:solidFill>
                <a:latin typeface="Calibri" pitchFamily="34" charset="0"/>
              </a:rPr>
              <a:t>progettazioni esecutive o definitive cantierabili </a:t>
            </a:r>
            <a:r>
              <a:rPr lang="it-IT" sz="2800" dirty="0">
                <a:solidFill>
                  <a:srgbClr val="0060A8"/>
                </a:solidFill>
                <a:latin typeface="Calibri" pitchFamily="34" charset="0"/>
              </a:rPr>
              <a:t>e gli interventi saranno avviati entro l’anno</a:t>
            </a:r>
            <a:endParaRPr lang="it-IT" sz="10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endParaRPr lang="it-IT" sz="28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endParaRPr lang="it-IT" sz="10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539552" y="555526"/>
            <a:ext cx="7776864" cy="3539430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it-IT" sz="3200" b="1" dirty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Programma Regionale Rigenerazione Urbana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sz="2800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r>
              <a:rPr lang="it-IT" sz="2800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Tra il 2021 e il 2022 </a:t>
            </a: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sono stati pertanto finanziati in Provincia di Savona complessivamente 15 interventi per un importo di 2 milioni e 602 mila euro.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r>
              <a:rPr lang="it-IT" sz="2800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                 </a:t>
            </a: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7</a:t>
            </a:fld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827584" y="4545246"/>
            <a:ext cx="72008" cy="7200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920134" y="4424213"/>
            <a:ext cx="2945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Fondo Strategico </a:t>
            </a:r>
            <a:r>
              <a:rPr lang="it-IT" sz="1400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Regionale 2022</a:t>
            </a:r>
            <a:endParaRPr lang="it-IT" sz="1400" dirty="0"/>
          </a:p>
        </p:txBody>
      </p:sp>
      <p:sp>
        <p:nvSpPr>
          <p:cNvPr id="7" name="Ovale 6"/>
          <p:cNvSpPr/>
          <p:nvPr/>
        </p:nvSpPr>
        <p:spPr>
          <a:xfrm>
            <a:off x="827584" y="4801639"/>
            <a:ext cx="72008" cy="72008"/>
          </a:xfrm>
          <a:prstGeom prst="ellipse">
            <a:avLst/>
          </a:prstGeom>
          <a:solidFill>
            <a:srgbClr val="F692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910680" y="4683754"/>
            <a:ext cx="4669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Piano degli Interventi 2022 e Fondo Strategico Regionale 2021</a:t>
            </a:r>
            <a:endParaRPr lang="it-IT" sz="1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4" t="499" r="11056" b="-1"/>
          <a:stretch/>
        </p:blipFill>
        <p:spPr>
          <a:xfrm>
            <a:off x="1619672" y="0"/>
            <a:ext cx="4574875" cy="45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8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539552" y="555526"/>
            <a:ext cx="7776864" cy="4001095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Fondo strategico regionale 2022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Comune di Pietra Ligure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sz="2800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Realizzazione del sottopasso pedonale di accesso alla passeggiata a mare</a:t>
            </a:r>
            <a:endParaRPr lang="it-IT" sz="28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Font typeface="Wingdings" panose="05000000000000000000" pitchFamily="2" charset="2"/>
              <a:buChar char="ü"/>
            </a:pPr>
            <a:r>
              <a:rPr lang="it-IT" sz="2800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Intervento di 650 mila euro di  cui </a:t>
            </a:r>
            <a:r>
              <a:rPr lang="it-IT" sz="2800" b="1" dirty="0" smtClean="0">
                <a:solidFill>
                  <a:srgbClr val="0060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 mila di fondi regionali</a:t>
            </a:r>
            <a:endParaRPr lang="it-IT" sz="2800" b="1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63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>
          <a:xfrm>
            <a:off x="539552" y="411510"/>
            <a:ext cx="7776864" cy="2277547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Realizzazione sottopasso pedonale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3200" b="1" dirty="0" smtClean="0">
                <a:ln>
                  <a:solidFill>
                    <a:srgbClr val="D27D00"/>
                  </a:solidFill>
                </a:ln>
                <a:solidFill>
                  <a:srgbClr val="F69200"/>
                </a:solidFill>
                <a:latin typeface="Calibri" pitchFamily="34" charset="0"/>
              </a:rPr>
              <a:t>Comune di Pietra Ligure</a:t>
            </a:r>
            <a:endParaRPr lang="it-IT" sz="3200" b="1" dirty="0">
              <a:ln>
                <a:solidFill>
                  <a:srgbClr val="D27D00"/>
                </a:solidFill>
              </a:ln>
              <a:solidFill>
                <a:srgbClr val="F69200"/>
              </a:solidFill>
              <a:latin typeface="Calibri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it-IT" sz="2800" dirty="0" smtClean="0">
              <a:solidFill>
                <a:srgbClr val="0060A8"/>
              </a:solidFill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 smtClean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60A8"/>
              </a:buClr>
              <a:buNone/>
            </a:pPr>
            <a:endParaRPr lang="it-IT" sz="2800" dirty="0">
              <a:solidFill>
                <a:srgbClr val="0060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44" y="1946295"/>
            <a:ext cx="3502488" cy="2009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7" y="2283718"/>
            <a:ext cx="3343276" cy="1671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2959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1935</TotalTime>
  <Words>424</Words>
  <Application>Microsoft Office PowerPoint</Application>
  <PresentationFormat>Presentazione su schermo (16:9)</PresentationFormat>
  <Paragraphs>83</Paragraphs>
  <Slides>19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Arial</vt:lpstr>
      <vt:lpstr>Calibri</vt:lpstr>
      <vt:lpstr>Poppins</vt:lpstr>
      <vt:lpstr>Trebuchet MS</vt:lpstr>
      <vt:lpstr>Verdana</vt:lpstr>
      <vt:lpstr>Wingdings</vt:lpstr>
      <vt:lpstr>Wingdings 3</vt:lpstr>
      <vt:lpstr>Sfaccettatura</vt:lpstr>
      <vt:lpstr>Assessorato Urbanistica ed Edilizia  Rigenerazione Urbana 2022 contributi Fondo Strategico Regionale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Rizzo Claudia</dc:creator>
  <cp:lastModifiedBy>Sparago Elena</cp:lastModifiedBy>
  <cp:revision>242</cp:revision>
  <cp:lastPrinted>2022-04-05T12:27:57Z</cp:lastPrinted>
  <dcterms:modified xsi:type="dcterms:W3CDTF">2022-04-29T10:15:47Z</dcterms:modified>
</cp:coreProperties>
</file>