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7"/>
  </p:notesMasterIdLst>
  <p:sldIdLst>
    <p:sldId id="257" r:id="rId2"/>
    <p:sldId id="265" r:id="rId3"/>
    <p:sldId id="267" r:id="rId4"/>
    <p:sldId id="260" r:id="rId5"/>
    <p:sldId id="266" r:id="rId6"/>
  </p:sldIdLst>
  <p:sldSz cx="12192000" cy="6858000"/>
  <p:notesSz cx="6797675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E2C210-2646-4FD1-A47F-0CE434E68C82}" type="datetimeFigureOut">
              <a:rPr lang="it-IT" smtClean="0"/>
              <a:t>16/02/2021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040E7E-6AF4-4423-B01C-EC260AA664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880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CC035D-2A1A-4A7C-A4B6-5EB24140EB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4685B64-1815-48D3-9004-E14622799F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C7AD32F-B87E-4941-AD50-2CAC734E9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BDF8-0B1F-42A4-9548-9BF383119694}" type="datetimeFigureOut">
              <a:rPr lang="it-IT" smtClean="0"/>
              <a:t>16/02/2021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316E919-E076-4B11-853C-09A588C00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D690D86-EEB4-4A93-BA14-98C83FB2A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42E1-253D-4EDC-94B3-C377E6551D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6497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FB97B6-27AA-45E0-B7F1-9E4265280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9A1B934-3ECF-486C-998F-A4B92E8EC5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B01DD70-45D0-45A6-9291-E3CFCD3C7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BDF8-0B1F-42A4-9548-9BF383119694}" type="datetimeFigureOut">
              <a:rPr lang="it-IT" smtClean="0"/>
              <a:t>16/02/2021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A4169BF-47D5-4CE4-A9BD-B17B0D84E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228AC63-160E-44F8-B15D-9334AFADC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42E1-253D-4EDC-94B3-C377E6551D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8780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97B2255-3081-4CDF-8B51-30F0EAA422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EC03A8F-BFFA-4740-871F-97601CCA92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511C329-0C92-418D-AAF2-B9C7ED21A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BDF8-0B1F-42A4-9548-9BF383119694}" type="datetimeFigureOut">
              <a:rPr lang="it-IT" smtClean="0"/>
              <a:t>16/02/2021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E74A2A1-C7C2-4F7E-95F3-28AC1F1FE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7B9EA23-FBD3-480C-8A4A-5EA86D55E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42E1-253D-4EDC-94B3-C377E6551D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843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DF849F-A6D6-4E54-9530-8328B0469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A2B8B4B-9103-4763-83D2-91DF16C51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7A7D431-81FD-4EDB-AD64-0524C77D7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BDF8-0B1F-42A4-9548-9BF383119694}" type="datetimeFigureOut">
              <a:rPr lang="it-IT" smtClean="0"/>
              <a:t>16/02/2021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12F9139-416B-4876-8398-25736FD22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1578581-D804-4E30-B60A-95FE4973E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42E1-253D-4EDC-94B3-C377E6551D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5754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88DAC4-CEDD-4DC8-9645-F9B895F80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54D4952-FBE9-434C-8CE5-41FAEFFE1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965D634-1451-405D-93E8-7AE1EBD9D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BDF8-0B1F-42A4-9548-9BF383119694}" type="datetimeFigureOut">
              <a:rPr lang="it-IT" smtClean="0"/>
              <a:t>16/02/2021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F1F52D4-F45F-465E-AABB-AA530037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A5E2A59-FE4A-45AE-BA62-069FFA7F2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42E1-253D-4EDC-94B3-C377E6551D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7170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10603E-BBDF-4149-969A-EE35C80F8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C10E0DD-EA6C-4267-9466-A5C7ED9AB9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9FFF4AA-3B6A-43A3-BB8F-99C87D9034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096A4EE-B845-4B32-813E-CE76D1400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BDF8-0B1F-42A4-9548-9BF383119694}" type="datetimeFigureOut">
              <a:rPr lang="it-IT" smtClean="0"/>
              <a:t>16/02/2021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B8ADB46-9399-4D37-9851-AFEDDCB96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FE10ABE-4E93-4C64-95E7-8A2374F5E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42E1-253D-4EDC-94B3-C377E6551D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6976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62DB5F-405D-4E6B-9797-5C65BD5E2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6266290-6046-4187-B85B-280CA1896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E4269BB-6960-4C8C-99A7-3C4F904952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ABCCAD9-8805-4960-B1D2-20F483CF4A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A11CEC3-B35C-493E-9A82-BA6C762A45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667D5EE-6C17-4D92-BF39-BF1B20158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BDF8-0B1F-42A4-9548-9BF383119694}" type="datetimeFigureOut">
              <a:rPr lang="it-IT" smtClean="0"/>
              <a:t>16/02/2021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0138ED8-8EC5-491A-813C-B7E9C34D0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ABA6247-9BB0-4B36-A896-582DF3C4A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42E1-253D-4EDC-94B3-C377E6551D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9801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153E43-E93C-4303-9501-65DDD860D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E799CCA-EDCD-4196-9300-54313E0B3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BDF8-0B1F-42A4-9548-9BF383119694}" type="datetimeFigureOut">
              <a:rPr lang="it-IT" smtClean="0"/>
              <a:t>16/02/2021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1D8BB7A-707A-4236-A3B3-636829B9F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041BC98-32C5-47C5-9A2B-6F399D6AF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42E1-253D-4EDC-94B3-C377E6551D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9191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469A797-F43A-4C22-A0AC-6637CC6CD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BDF8-0B1F-42A4-9548-9BF383119694}" type="datetimeFigureOut">
              <a:rPr lang="it-IT" smtClean="0"/>
              <a:t>16/02/2021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6F1F446-C9E2-47F6-9DC2-28DC77EC8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21157E6-C2AC-4189-B184-63571E1B3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42E1-253D-4EDC-94B3-C377E6551D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0601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A3156B-09FD-4265-BAF9-0C08CEEFD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A21E4D4-F1CE-4FA2-8CEE-92FF9228D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CD7FCD0-45AC-4024-A25F-8571AFD00E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9013B51-F9E1-4F37-9482-0B7DBC2FF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BDF8-0B1F-42A4-9548-9BF383119694}" type="datetimeFigureOut">
              <a:rPr lang="it-IT" smtClean="0"/>
              <a:t>16/02/2021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14601E0-C514-41F2-8F4A-EB80142B4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66F393A-857E-40CB-A960-A3ED63307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42E1-253D-4EDC-94B3-C377E6551D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3493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41294E-6C02-4BFA-A12D-65F7A5A99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F07B373-C846-4137-A567-2027E5831B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DBE25F0-EB97-4360-964F-EDE3E3A03A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677C25F-987D-47C7-B0BB-E051D71EE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BDF8-0B1F-42A4-9548-9BF383119694}" type="datetimeFigureOut">
              <a:rPr lang="it-IT" smtClean="0"/>
              <a:t>16/02/2021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85BD88F-AA2C-4ED1-9DE9-09E63A0A1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70414C4-18E6-4BB7-BF21-29B434E4A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42E1-253D-4EDC-94B3-C377E6551D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0969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0000"/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CEBE08C-6B0D-4D45-B8EB-E2A16489F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01D63BD-F851-4CC7-B6E2-585987EE19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397DB54-3EB4-4D57-818B-EDD1D22012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EBDF8-0B1F-42A4-9548-9BF383119694}" type="datetimeFigureOut">
              <a:rPr lang="it-IT" smtClean="0"/>
              <a:t>16/02/2021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3031772-6E9B-41AD-8A24-671D25C97C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BAC4039-1A71-4A87-881B-29C613A785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342E1-253D-4EDC-94B3-C377E6551D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7452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14.svg"/><Relationship Id="rId18" Type="http://schemas.openxmlformats.org/officeDocument/2006/relationships/image" Target="../media/image3.jp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3.png"/><Relationship Id="rId17" Type="http://schemas.openxmlformats.org/officeDocument/2006/relationships/image" Target="../media/image18.svg"/><Relationship Id="rId2" Type="http://schemas.openxmlformats.org/officeDocument/2006/relationships/image" Target="../media/image1.jp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11" Type="http://schemas.openxmlformats.org/officeDocument/2006/relationships/hyperlink" Target="https://prenotovaccino.regione.liguria.it/" TargetMode="External"/><Relationship Id="rId5" Type="http://schemas.openxmlformats.org/officeDocument/2006/relationships/image" Target="../media/image7.png"/><Relationship Id="rId15" Type="http://schemas.openxmlformats.org/officeDocument/2006/relationships/image" Target="../media/image16.svg"/><Relationship Id="rId10" Type="http://schemas.openxmlformats.org/officeDocument/2006/relationships/image" Target="../media/image12.svg"/><Relationship Id="rId19" Type="http://schemas.openxmlformats.org/officeDocument/2006/relationships/image" Target="../media/image4.png"/><Relationship Id="rId4" Type="http://schemas.openxmlformats.org/officeDocument/2006/relationships/image" Target="../media/image6.svg"/><Relationship Id="rId9" Type="http://schemas.openxmlformats.org/officeDocument/2006/relationships/image" Target="../media/image11.png"/><Relationship Id="rId1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C4EE6A-F4DA-4B82-9854-6945D4A76B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475" y="3813720"/>
            <a:ext cx="11218105" cy="2081508"/>
          </a:xfrm>
        </p:spPr>
        <p:txBody>
          <a:bodyPr>
            <a:normAutofit fontScale="90000"/>
          </a:bodyPr>
          <a:lstStyle/>
          <a:p>
            <a:br>
              <a:rPr lang="it-IT" sz="48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br>
              <a:rPr lang="it-IT" sz="48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br>
              <a:rPr lang="it-IT" sz="48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br>
              <a:rPr lang="it-IT" sz="48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r>
              <a:rPr lang="it-IT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I Comuni e le Asl liguri </a:t>
            </a:r>
            <a:br>
              <a:rPr lang="it-IT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it-IT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per raggiungere tutti, limitare gli spostamenti, agevolare le vaccinazioni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ED0B81A5-02A4-4D8D-A6AB-5ADE7B2F0E3B}"/>
              </a:ext>
            </a:extLst>
          </p:cNvPr>
          <p:cNvSpPr txBox="1"/>
          <p:nvPr/>
        </p:nvSpPr>
        <p:spPr>
          <a:xfrm>
            <a:off x="3347286" y="3044279"/>
            <a:ext cx="53738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+mj-ea"/>
                <a:cs typeface="+mj-cs"/>
              </a:rPr>
              <a:t>INSIEME SI VINCE</a:t>
            </a:r>
            <a:r>
              <a:rPr lang="it-IT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ED0B81A5-02A4-4D8D-A6AB-5ADE7B2F0E3B}"/>
              </a:ext>
            </a:extLst>
          </p:cNvPr>
          <p:cNvSpPr txBox="1"/>
          <p:nvPr/>
        </p:nvSpPr>
        <p:spPr>
          <a:xfrm>
            <a:off x="782108" y="1385969"/>
            <a:ext cx="105042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+mj-ea"/>
                <a:cs typeface="+mj-cs"/>
              </a:rPr>
              <a:t>CAMPAGNA DI VACCINAZIONE</a:t>
            </a:r>
          </a:p>
          <a:p>
            <a:pPr algn="ctr"/>
            <a:r>
              <a:rPr lang="it-IT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+mj-ea"/>
                <a:cs typeface="+mj-cs"/>
              </a:rPr>
              <a:t>OVER 80</a:t>
            </a:r>
            <a:endParaRPr lang="it-IT" sz="4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9" name="Picture 55" descr="Potrebbe essere un'immagine raffigurante il seguente testo &quot;I'Italia rinasce con un fiore vaccinazione anti- anti-Covid 19&quot;">
            <a:extLst>
              <a:ext uri="{FF2B5EF4-FFF2-40B4-BE49-F238E27FC236}">
                <a16:creationId xmlns:a16="http://schemas.microsoft.com/office/drawing/2014/main" id="{7E3EB3A6-C3F7-4AF1-B36A-C9EC16DE10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6954" y="310971"/>
            <a:ext cx="1686232" cy="646938"/>
          </a:xfrm>
          <a:prstGeom prst="rect">
            <a:avLst/>
          </a:prstGeom>
          <a:noFill/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CE82BD70-DB6F-4CCD-9716-0473AE8ED8F8}"/>
              </a:ext>
            </a:extLst>
          </p:cNvPr>
          <p:cNvSpPr txBox="1"/>
          <p:nvPr/>
        </p:nvSpPr>
        <p:spPr>
          <a:xfrm>
            <a:off x="8173192" y="424167"/>
            <a:ext cx="1292873" cy="5770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050" dirty="0">
                <a:solidFill>
                  <a:srgbClr val="C00000"/>
                </a:solidFill>
                <a:latin typeface="Century Gothic" panose="020B0502020202020204" pitchFamily="34" charset="0"/>
              </a:rPr>
              <a:t>INSERIRE IL </a:t>
            </a:r>
            <a:r>
              <a:rPr lang="it-IT" sz="1050" b="1" dirty="0">
                <a:solidFill>
                  <a:srgbClr val="C00000"/>
                </a:solidFill>
                <a:latin typeface="Century Gothic" panose="020B0502020202020204" pitchFamily="34" charset="0"/>
              </a:rPr>
              <a:t>LOGO DEL PROPRIO COMUNE</a:t>
            </a:r>
          </a:p>
        </p:txBody>
      </p:sp>
      <p:grpSp>
        <p:nvGrpSpPr>
          <p:cNvPr id="3" name="Gruppo 2">
            <a:extLst>
              <a:ext uri="{FF2B5EF4-FFF2-40B4-BE49-F238E27FC236}">
                <a16:creationId xmlns:a16="http://schemas.microsoft.com/office/drawing/2014/main" id="{21678DEF-50A2-4117-81A0-CB5CB9C6F188}"/>
              </a:ext>
            </a:extLst>
          </p:cNvPr>
          <p:cNvGrpSpPr/>
          <p:nvPr/>
        </p:nvGrpSpPr>
        <p:grpSpPr>
          <a:xfrm>
            <a:off x="10906088" y="261092"/>
            <a:ext cx="1020308" cy="993925"/>
            <a:chOff x="10906088" y="261092"/>
            <a:chExt cx="1020308" cy="993925"/>
          </a:xfrm>
        </p:grpSpPr>
        <p:sp>
          <p:nvSpPr>
            <p:cNvPr id="17" name="Rettangolo 16">
              <a:extLst>
                <a:ext uri="{FF2B5EF4-FFF2-40B4-BE49-F238E27FC236}">
                  <a16:creationId xmlns:a16="http://schemas.microsoft.com/office/drawing/2014/main" id="{83B228AD-1E1D-406C-8824-7B661BB035FF}"/>
                </a:ext>
              </a:extLst>
            </p:cNvPr>
            <p:cNvSpPr/>
            <p:nvPr/>
          </p:nvSpPr>
          <p:spPr>
            <a:xfrm>
              <a:off x="10906088" y="261092"/>
              <a:ext cx="1020308" cy="993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9" name="Immagine 18">
              <a:extLst>
                <a:ext uri="{FF2B5EF4-FFF2-40B4-BE49-F238E27FC236}">
                  <a16:creationId xmlns:a16="http://schemas.microsoft.com/office/drawing/2014/main" id="{7FD953F3-75B8-4CCC-9F3E-67660F55650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359051" y="382299"/>
              <a:ext cx="522003" cy="751509"/>
            </a:xfrm>
            <a:prstGeom prst="rect">
              <a:avLst/>
            </a:prstGeom>
          </p:spPr>
        </p:pic>
        <p:pic>
          <p:nvPicPr>
            <p:cNvPr id="20" name="Immagine 19">
              <a:extLst>
                <a:ext uri="{FF2B5EF4-FFF2-40B4-BE49-F238E27FC236}">
                  <a16:creationId xmlns:a16="http://schemas.microsoft.com/office/drawing/2014/main" id="{2E7950CE-B078-410B-A7F2-F75DCA78532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009529" y="373244"/>
              <a:ext cx="304181" cy="750821"/>
            </a:xfrm>
            <a:prstGeom prst="rect">
              <a:avLst/>
            </a:prstGeom>
          </p:spPr>
        </p:pic>
      </p:grp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A25AD058-D6FB-4680-B058-013CD39D41E5}"/>
              </a:ext>
            </a:extLst>
          </p:cNvPr>
          <p:cNvSpPr txBox="1"/>
          <p:nvPr/>
        </p:nvSpPr>
        <p:spPr>
          <a:xfrm>
            <a:off x="9529685" y="424167"/>
            <a:ext cx="1292873" cy="5770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050" dirty="0">
                <a:solidFill>
                  <a:srgbClr val="C00000"/>
                </a:solidFill>
                <a:latin typeface="Century Gothic" panose="020B0502020202020204" pitchFamily="34" charset="0"/>
              </a:rPr>
              <a:t>INSERIRE IL </a:t>
            </a:r>
            <a:r>
              <a:rPr lang="it-IT" sz="1050" b="1" dirty="0">
                <a:solidFill>
                  <a:srgbClr val="C00000"/>
                </a:solidFill>
                <a:latin typeface="Century Gothic" panose="020B0502020202020204" pitchFamily="34" charset="0"/>
              </a:rPr>
              <a:t>LOGO DELLA ASL DI RIFERIMENTO</a:t>
            </a:r>
          </a:p>
        </p:txBody>
      </p:sp>
    </p:spTree>
    <p:extLst>
      <p:ext uri="{BB962C8B-B14F-4D97-AF65-F5344CB8AC3E}">
        <p14:creationId xmlns:p14="http://schemas.microsoft.com/office/powerpoint/2010/main" val="859882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1000"/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2">
            <a:extLst>
              <a:ext uri="{FF2B5EF4-FFF2-40B4-BE49-F238E27FC236}">
                <a16:creationId xmlns:a16="http://schemas.microsoft.com/office/drawing/2014/main" id="{00948C4D-320C-4B81-B821-215A58B73A3C}"/>
              </a:ext>
            </a:extLst>
          </p:cNvPr>
          <p:cNvSpPr txBox="1">
            <a:spLocks/>
          </p:cNvSpPr>
          <p:nvPr/>
        </p:nvSpPr>
        <p:spPr>
          <a:xfrm>
            <a:off x="627228" y="2441114"/>
            <a:ext cx="10937544" cy="314586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it-IT" sz="28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d’intesa con Regione Liguria, Asl e Federsanità Anci Liguria, inizia un percorso condiviso per </a:t>
            </a:r>
            <a:r>
              <a:rPr lang="it-IT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raggiungere efficacemente ciascuno di Voi</a:t>
            </a:r>
            <a:r>
              <a:rPr lang="it-IT" sz="28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, in questa fondamentale sfida della </a:t>
            </a:r>
            <a:r>
              <a:rPr lang="it-IT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campagna vaccinale </a:t>
            </a:r>
            <a:r>
              <a:rPr lang="it-IT" sz="28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contro il virus Covid-19. </a:t>
            </a:r>
          </a:p>
          <a:p>
            <a:pPr algn="just">
              <a:lnSpc>
                <a:spcPct val="110000"/>
              </a:lnSpc>
            </a:pPr>
            <a:r>
              <a:rPr lang="it-IT" sz="28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Con la presente comunicazione il Vostro Sindaco desidera fornirVi alcune </a:t>
            </a:r>
            <a:r>
              <a:rPr lang="it-IT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fondamentali informazioni </a:t>
            </a:r>
            <a:r>
              <a:rPr lang="it-IT" sz="28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sulle modalità di prenotazione e somministrazione del vaccino</a:t>
            </a:r>
            <a:endParaRPr lang="it-IT" sz="3200" dirty="0">
              <a:latin typeface="Century Gothic" panose="020B0502020202020204" pitchFamily="34" charset="0"/>
            </a:endParaRPr>
          </a:p>
          <a:p>
            <a:endParaRPr lang="it-IT" sz="3200" dirty="0">
              <a:latin typeface="Century Gothic" panose="020B0502020202020204" pitchFamily="34" charset="0"/>
            </a:endParaRPr>
          </a:p>
          <a:p>
            <a:endParaRPr lang="it-IT" sz="3200" dirty="0">
              <a:latin typeface="Century Gothic" panose="020B0502020202020204" pitchFamily="34" charset="0"/>
            </a:endParaRPr>
          </a:p>
          <a:p>
            <a:endParaRPr lang="it-IT" sz="3200" dirty="0">
              <a:latin typeface="Century Gothic" panose="020B0502020202020204" pitchFamily="34" charset="0"/>
            </a:endParaRPr>
          </a:p>
          <a:p>
            <a:endParaRPr lang="it-IT" sz="3200" dirty="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D77DBAE4-FA51-4308-9D82-C02258D7C7EF}"/>
              </a:ext>
            </a:extLst>
          </p:cNvPr>
          <p:cNvSpPr/>
          <p:nvPr/>
        </p:nvSpPr>
        <p:spPr>
          <a:xfrm>
            <a:off x="627228" y="1740927"/>
            <a:ext cx="69124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it-IT" sz="2800" i="1" u="sng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Care Concittadine e cari Concittadini</a:t>
            </a:r>
            <a:r>
              <a:rPr lang="it-IT" sz="2800" i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,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11EFE99-B281-4F83-9DEE-A1875E0FD294}"/>
              </a:ext>
            </a:extLst>
          </p:cNvPr>
          <p:cNvSpPr txBox="1"/>
          <p:nvPr/>
        </p:nvSpPr>
        <p:spPr>
          <a:xfrm>
            <a:off x="8173192" y="424167"/>
            <a:ext cx="1292873" cy="5770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050" dirty="0">
                <a:solidFill>
                  <a:srgbClr val="C00000"/>
                </a:solidFill>
                <a:latin typeface="Century Gothic" panose="020B0502020202020204" pitchFamily="34" charset="0"/>
              </a:rPr>
              <a:t>INSERIRE IL </a:t>
            </a:r>
            <a:r>
              <a:rPr lang="it-IT" sz="1050" b="1" dirty="0">
                <a:solidFill>
                  <a:srgbClr val="C00000"/>
                </a:solidFill>
                <a:latin typeface="Century Gothic" panose="020B0502020202020204" pitchFamily="34" charset="0"/>
              </a:rPr>
              <a:t>LOGO DEL PROPRIO COMUNE</a:t>
            </a:r>
          </a:p>
        </p:txBody>
      </p: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3806CA50-1FE7-4355-911F-967196F297AA}"/>
              </a:ext>
            </a:extLst>
          </p:cNvPr>
          <p:cNvGrpSpPr/>
          <p:nvPr/>
        </p:nvGrpSpPr>
        <p:grpSpPr>
          <a:xfrm>
            <a:off x="10906088" y="261092"/>
            <a:ext cx="1020308" cy="993925"/>
            <a:chOff x="10906088" y="261092"/>
            <a:chExt cx="1020308" cy="993925"/>
          </a:xfrm>
        </p:grpSpPr>
        <p:sp>
          <p:nvSpPr>
            <p:cNvPr id="12" name="Rettangolo 11">
              <a:extLst>
                <a:ext uri="{FF2B5EF4-FFF2-40B4-BE49-F238E27FC236}">
                  <a16:creationId xmlns:a16="http://schemas.microsoft.com/office/drawing/2014/main" id="{0267CC63-5694-470B-BDFC-7F8E3967ED50}"/>
                </a:ext>
              </a:extLst>
            </p:cNvPr>
            <p:cNvSpPr/>
            <p:nvPr/>
          </p:nvSpPr>
          <p:spPr>
            <a:xfrm>
              <a:off x="10906088" y="261092"/>
              <a:ext cx="1020308" cy="993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3" name="Immagine 12">
              <a:extLst>
                <a:ext uri="{FF2B5EF4-FFF2-40B4-BE49-F238E27FC236}">
                  <a16:creationId xmlns:a16="http://schemas.microsoft.com/office/drawing/2014/main" id="{8C2CC3E2-13FA-4D22-8E89-E3C678087E6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359051" y="382299"/>
              <a:ext cx="522003" cy="751509"/>
            </a:xfrm>
            <a:prstGeom prst="rect">
              <a:avLst/>
            </a:prstGeom>
          </p:spPr>
        </p:pic>
        <p:pic>
          <p:nvPicPr>
            <p:cNvPr id="17" name="Immagine 16">
              <a:extLst>
                <a:ext uri="{FF2B5EF4-FFF2-40B4-BE49-F238E27FC236}">
                  <a16:creationId xmlns:a16="http://schemas.microsoft.com/office/drawing/2014/main" id="{1588DDB4-77BC-4149-87BF-8205492101E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009529" y="373244"/>
              <a:ext cx="304181" cy="750821"/>
            </a:xfrm>
            <a:prstGeom prst="rect">
              <a:avLst/>
            </a:prstGeom>
          </p:spPr>
        </p:pic>
      </p:grp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4FCF2EFC-15F9-479D-99E2-02BF1C31D958}"/>
              </a:ext>
            </a:extLst>
          </p:cNvPr>
          <p:cNvSpPr txBox="1"/>
          <p:nvPr/>
        </p:nvSpPr>
        <p:spPr>
          <a:xfrm>
            <a:off x="9529685" y="424167"/>
            <a:ext cx="1292873" cy="5770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050" dirty="0">
                <a:solidFill>
                  <a:srgbClr val="C00000"/>
                </a:solidFill>
                <a:latin typeface="Century Gothic" panose="020B0502020202020204" pitchFamily="34" charset="0"/>
              </a:rPr>
              <a:t>INSERIRE IL </a:t>
            </a:r>
            <a:r>
              <a:rPr lang="it-IT" sz="1050" b="1" dirty="0">
                <a:solidFill>
                  <a:srgbClr val="C00000"/>
                </a:solidFill>
                <a:latin typeface="Century Gothic" panose="020B0502020202020204" pitchFamily="34" charset="0"/>
              </a:rPr>
              <a:t>LOGO DELLA ASL DI RIFERIMENTO</a:t>
            </a:r>
          </a:p>
        </p:txBody>
      </p:sp>
    </p:spTree>
    <p:extLst>
      <p:ext uri="{BB962C8B-B14F-4D97-AF65-F5344CB8AC3E}">
        <p14:creationId xmlns:p14="http://schemas.microsoft.com/office/powerpoint/2010/main" val="3148746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1000"/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5C244CB2-21E3-4B16-A500-BBF5A006F3D8}"/>
              </a:ext>
            </a:extLst>
          </p:cNvPr>
          <p:cNvSpPr txBox="1"/>
          <p:nvPr/>
        </p:nvSpPr>
        <p:spPr>
          <a:xfrm>
            <a:off x="592488" y="311703"/>
            <a:ext cx="78350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cap="all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Il comune gestisce l’agenda Vaccinale condivisa con ASL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B2698BF3-DAC0-4FE4-B5CE-F5163D910746}"/>
              </a:ext>
            </a:extLst>
          </p:cNvPr>
          <p:cNvSpPr/>
          <p:nvPr/>
        </p:nvSpPr>
        <p:spPr>
          <a:xfrm>
            <a:off x="592488" y="1642918"/>
            <a:ext cx="10654632" cy="1408361"/>
          </a:xfrm>
          <a:prstGeom prst="rect">
            <a:avLst/>
          </a:prstGeom>
          <a:solidFill>
            <a:srgbClr val="E9EBF5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PER ULTERIORI INFORMAZIONI SULLA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MODALITA’ DI PRENOTAZIONE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CONTATTARE GLI UFFICI COMUNALI CON LE SEGUENTI MODALITA’:</a:t>
            </a:r>
          </a:p>
          <a:p>
            <a:pPr algn="ctr"/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 …</a:t>
            </a:r>
          </a:p>
          <a:p>
            <a:pPr algn="ctr"/>
            <a:endParaRPr lang="it-IT" dirty="0"/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0EFD5049-7930-40A6-AF3D-A86D3974F2F8}"/>
              </a:ext>
            </a:extLst>
          </p:cNvPr>
          <p:cNvSpPr/>
          <p:nvPr/>
        </p:nvSpPr>
        <p:spPr>
          <a:xfrm>
            <a:off x="1901952" y="3186798"/>
            <a:ext cx="9345168" cy="1408361"/>
          </a:xfrm>
          <a:prstGeom prst="rect">
            <a:avLst/>
          </a:prstGeom>
          <a:solidFill>
            <a:srgbClr val="E9EBF5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8775" algn="ctr" defTabSz="879475">
              <a:spcBef>
                <a:spcPts val="1200"/>
              </a:spcBef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IL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CENTRO VACCINALE DI RIFERIMENTO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PER IL NOSTRO COMUNE E’ SITUATO …</a:t>
            </a:r>
          </a:p>
          <a:p>
            <a:pPr algn="ctr"/>
            <a:endParaRPr lang="it-IT" dirty="0"/>
          </a:p>
        </p:txBody>
      </p:sp>
      <p:pic>
        <p:nvPicPr>
          <p:cNvPr id="18" name="Picture 55" descr="Potrebbe essere un'immagine raffigurante il seguente testo &quot;I'Italia rinasce con un fiore vaccinazione anti- anti-Covid 19&quot;">
            <a:extLst>
              <a:ext uri="{FF2B5EF4-FFF2-40B4-BE49-F238E27FC236}">
                <a16:creationId xmlns:a16="http://schemas.microsoft.com/office/drawing/2014/main" id="{DB059CF2-3C29-43A7-9F11-9C562CFCAB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488" y="3567509"/>
            <a:ext cx="1686232" cy="646938"/>
          </a:xfrm>
          <a:prstGeom prst="rect">
            <a:avLst/>
          </a:prstGeom>
          <a:noFill/>
        </p:spPr>
      </p:pic>
      <p:sp>
        <p:nvSpPr>
          <p:cNvPr id="15" name="Rettangolo 14">
            <a:extLst>
              <a:ext uri="{FF2B5EF4-FFF2-40B4-BE49-F238E27FC236}">
                <a16:creationId xmlns:a16="http://schemas.microsoft.com/office/drawing/2014/main" id="{320992E0-52FD-4C5A-9AA2-D1BD9D583CF7}"/>
              </a:ext>
            </a:extLst>
          </p:cNvPr>
          <p:cNvSpPr/>
          <p:nvPr/>
        </p:nvSpPr>
        <p:spPr>
          <a:xfrm>
            <a:off x="592488" y="4975870"/>
            <a:ext cx="10654632" cy="1408361"/>
          </a:xfrm>
          <a:prstGeom prst="rect">
            <a:avLst/>
          </a:prstGeom>
          <a:solidFill>
            <a:srgbClr val="E9EBF5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PER LE PERSONE IMPOSSIBILITATE A RAGGIUNGERE IN MANIERA AUTONOMA IL CENTRO VACCINALE, IL COMUNE HA PREVISTO UN SERVIZIO SPECIFICO. SI PREGA DI SEGNALARE, IN SEDE DI PRENOTAZIONE, L’ESIGENZA DI ESSERE ACCOMPAGNATI PRESSO IL CENTRO VACCINALE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849CF36D-CF43-4CA0-93BD-43A8B5DEC175}"/>
              </a:ext>
            </a:extLst>
          </p:cNvPr>
          <p:cNvSpPr txBox="1"/>
          <p:nvPr/>
        </p:nvSpPr>
        <p:spPr>
          <a:xfrm>
            <a:off x="8173192" y="424167"/>
            <a:ext cx="1292873" cy="5770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050" dirty="0">
                <a:solidFill>
                  <a:srgbClr val="C00000"/>
                </a:solidFill>
                <a:latin typeface="Century Gothic" panose="020B0502020202020204" pitchFamily="34" charset="0"/>
              </a:rPr>
              <a:t>INSERIRE IL </a:t>
            </a:r>
            <a:r>
              <a:rPr lang="it-IT" sz="1050" b="1" dirty="0">
                <a:solidFill>
                  <a:srgbClr val="C00000"/>
                </a:solidFill>
                <a:latin typeface="Century Gothic" panose="020B0502020202020204" pitchFamily="34" charset="0"/>
              </a:rPr>
              <a:t>LOGO DEL PROPRIO COMUNE</a:t>
            </a:r>
          </a:p>
        </p:txBody>
      </p: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136F90A3-77F3-4807-BB52-478B6F46F72B}"/>
              </a:ext>
            </a:extLst>
          </p:cNvPr>
          <p:cNvGrpSpPr/>
          <p:nvPr/>
        </p:nvGrpSpPr>
        <p:grpSpPr>
          <a:xfrm>
            <a:off x="10906088" y="261092"/>
            <a:ext cx="1020308" cy="993925"/>
            <a:chOff x="10906088" y="261092"/>
            <a:chExt cx="1020308" cy="993925"/>
          </a:xfrm>
        </p:grpSpPr>
        <p:sp>
          <p:nvSpPr>
            <p:cNvPr id="19" name="Rettangolo 18">
              <a:extLst>
                <a:ext uri="{FF2B5EF4-FFF2-40B4-BE49-F238E27FC236}">
                  <a16:creationId xmlns:a16="http://schemas.microsoft.com/office/drawing/2014/main" id="{0163B71C-0A54-4A29-956D-1872CEBFCBE5}"/>
                </a:ext>
              </a:extLst>
            </p:cNvPr>
            <p:cNvSpPr/>
            <p:nvPr/>
          </p:nvSpPr>
          <p:spPr>
            <a:xfrm>
              <a:off x="10906088" y="261092"/>
              <a:ext cx="1020308" cy="993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20" name="Immagine 19">
              <a:extLst>
                <a:ext uri="{FF2B5EF4-FFF2-40B4-BE49-F238E27FC236}">
                  <a16:creationId xmlns:a16="http://schemas.microsoft.com/office/drawing/2014/main" id="{0FF57FD9-6F64-40CB-9F34-0E2C3DAC1FF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359051" y="382299"/>
              <a:ext cx="522003" cy="751509"/>
            </a:xfrm>
            <a:prstGeom prst="rect">
              <a:avLst/>
            </a:prstGeom>
          </p:spPr>
        </p:pic>
        <p:pic>
          <p:nvPicPr>
            <p:cNvPr id="21" name="Immagine 20">
              <a:extLst>
                <a:ext uri="{FF2B5EF4-FFF2-40B4-BE49-F238E27FC236}">
                  <a16:creationId xmlns:a16="http://schemas.microsoft.com/office/drawing/2014/main" id="{91E11238-B074-42EA-9218-82AA4A17231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009529" y="373244"/>
              <a:ext cx="304181" cy="750821"/>
            </a:xfrm>
            <a:prstGeom prst="rect">
              <a:avLst/>
            </a:prstGeom>
          </p:spPr>
        </p:pic>
      </p:grp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A28C24CA-22FB-48B2-8557-B70204CE415E}"/>
              </a:ext>
            </a:extLst>
          </p:cNvPr>
          <p:cNvSpPr txBox="1"/>
          <p:nvPr/>
        </p:nvSpPr>
        <p:spPr>
          <a:xfrm>
            <a:off x="9529685" y="424167"/>
            <a:ext cx="1292873" cy="5770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050" dirty="0">
                <a:solidFill>
                  <a:srgbClr val="C00000"/>
                </a:solidFill>
                <a:latin typeface="Century Gothic" panose="020B0502020202020204" pitchFamily="34" charset="0"/>
              </a:rPr>
              <a:t>INSERIRE IL </a:t>
            </a:r>
            <a:r>
              <a:rPr lang="it-IT" sz="1050" b="1" dirty="0">
                <a:solidFill>
                  <a:srgbClr val="C00000"/>
                </a:solidFill>
                <a:latin typeface="Century Gothic" panose="020B0502020202020204" pitchFamily="34" charset="0"/>
              </a:rPr>
              <a:t>LOGO DELLA ASL DI RIFERIMENTO</a:t>
            </a:r>
          </a:p>
        </p:txBody>
      </p:sp>
    </p:spTree>
    <p:extLst>
      <p:ext uri="{BB962C8B-B14F-4D97-AF65-F5344CB8AC3E}">
        <p14:creationId xmlns:p14="http://schemas.microsoft.com/office/powerpoint/2010/main" val="3945754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7000"/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9803" y="1024811"/>
            <a:ext cx="10515600" cy="810532"/>
          </a:xfrm>
        </p:spPr>
        <p:txBody>
          <a:bodyPr>
            <a:normAutofit/>
          </a:bodyPr>
          <a:lstStyle/>
          <a:p>
            <a:r>
              <a:rPr lang="it-IT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PROGRAMMA DELLE VACCINAZIONI</a:t>
            </a:r>
            <a:endParaRPr lang="it-IT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9968008"/>
              </p:ext>
            </p:extLst>
          </p:nvPr>
        </p:nvGraphicFramePr>
        <p:xfrm>
          <a:off x="868680" y="1863214"/>
          <a:ext cx="10485122" cy="446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0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1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01962">
                  <a:extLst>
                    <a:ext uri="{9D8B030D-6E8A-4147-A177-3AD203B41FA5}">
                      <a16:colId xmlns:a16="http://schemas.microsoft.com/office/drawing/2014/main" val="2963007729"/>
                    </a:ext>
                  </a:extLst>
                </a:gridCol>
                <a:gridCol w="3531156">
                  <a:extLst>
                    <a:ext uri="{9D8B030D-6E8A-4147-A177-3AD203B41FA5}">
                      <a16:colId xmlns:a16="http://schemas.microsoft.com/office/drawing/2014/main" val="831374167"/>
                    </a:ext>
                  </a:extLst>
                </a:gridCol>
              </a:tblGrid>
              <a:tr h="558715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latin typeface="Century Gothic" panose="020B0502020202020204" pitchFamily="34" charset="0"/>
                        </a:rPr>
                        <a:t>GIORNO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latin typeface="Century Gothic" panose="020B0502020202020204" pitchFamily="34" charset="0"/>
                        </a:rPr>
                        <a:t>ORARIO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latin typeface="Century Gothic" panose="020B0502020202020204" pitchFamily="34" charset="0"/>
                        </a:rPr>
                        <a:t>LUOGO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latin typeface="Century Gothic" panose="020B0502020202020204" pitchFamily="34" charset="0"/>
                        </a:rPr>
                        <a:t>MODALITA’ DI CONVOCAZIONE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7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715">
                <a:tc>
                  <a:txBody>
                    <a:bodyPr/>
                    <a:lstStyle/>
                    <a:p>
                      <a:endParaRPr lang="it-IT" sz="14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b="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715">
                <a:tc>
                  <a:txBody>
                    <a:bodyPr/>
                    <a:lstStyle/>
                    <a:p>
                      <a:endParaRPr lang="it-IT" sz="14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b="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1667522"/>
                  </a:ext>
                </a:extLst>
              </a:tr>
              <a:tr h="558715">
                <a:tc>
                  <a:txBody>
                    <a:bodyPr/>
                    <a:lstStyle/>
                    <a:p>
                      <a:endParaRPr lang="it-IT" sz="14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b="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6573046"/>
                  </a:ext>
                </a:extLst>
              </a:tr>
              <a:tr h="558715">
                <a:tc>
                  <a:txBody>
                    <a:bodyPr/>
                    <a:lstStyle/>
                    <a:p>
                      <a:endParaRPr lang="it-IT" sz="14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b="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9758841"/>
                  </a:ext>
                </a:extLst>
              </a:tr>
              <a:tr h="558715">
                <a:tc>
                  <a:txBody>
                    <a:bodyPr/>
                    <a:lstStyle/>
                    <a:p>
                      <a:endParaRPr lang="it-IT" sz="14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b="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2031109"/>
                  </a:ext>
                </a:extLst>
              </a:tr>
              <a:tr h="558715">
                <a:tc>
                  <a:txBody>
                    <a:bodyPr/>
                    <a:lstStyle/>
                    <a:p>
                      <a:endParaRPr lang="it-IT" sz="14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b="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14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72579195"/>
                  </a:ext>
                </a:extLst>
              </a:tr>
            </a:tbl>
          </a:graphicData>
        </a:graphic>
      </p:graphicFrame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01C9045-1E04-4402-A66F-3808726EEED8}"/>
              </a:ext>
            </a:extLst>
          </p:cNvPr>
          <p:cNvSpPr txBox="1"/>
          <p:nvPr/>
        </p:nvSpPr>
        <p:spPr>
          <a:xfrm>
            <a:off x="8173192" y="424167"/>
            <a:ext cx="1292873" cy="5770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050" dirty="0">
                <a:solidFill>
                  <a:srgbClr val="C00000"/>
                </a:solidFill>
                <a:latin typeface="Century Gothic" panose="020B0502020202020204" pitchFamily="34" charset="0"/>
              </a:rPr>
              <a:t>INSERIRE IL </a:t>
            </a:r>
            <a:r>
              <a:rPr lang="it-IT" sz="1050" b="1" dirty="0">
                <a:solidFill>
                  <a:srgbClr val="C00000"/>
                </a:solidFill>
                <a:latin typeface="Century Gothic" panose="020B0502020202020204" pitchFamily="34" charset="0"/>
              </a:rPr>
              <a:t>LOGO DEL PROPRIO COMUNE</a:t>
            </a:r>
          </a:p>
        </p:txBody>
      </p: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B0BB05C2-443B-4114-8F99-434233281390}"/>
              </a:ext>
            </a:extLst>
          </p:cNvPr>
          <p:cNvGrpSpPr/>
          <p:nvPr/>
        </p:nvGrpSpPr>
        <p:grpSpPr>
          <a:xfrm>
            <a:off x="10906088" y="261092"/>
            <a:ext cx="1020308" cy="993925"/>
            <a:chOff x="10906088" y="261092"/>
            <a:chExt cx="1020308" cy="993925"/>
          </a:xfrm>
        </p:grpSpPr>
        <p:sp>
          <p:nvSpPr>
            <p:cNvPr id="12" name="Rettangolo 11">
              <a:extLst>
                <a:ext uri="{FF2B5EF4-FFF2-40B4-BE49-F238E27FC236}">
                  <a16:creationId xmlns:a16="http://schemas.microsoft.com/office/drawing/2014/main" id="{25DFC77A-0024-4D20-B8CB-A863A6272F87}"/>
                </a:ext>
              </a:extLst>
            </p:cNvPr>
            <p:cNvSpPr/>
            <p:nvPr/>
          </p:nvSpPr>
          <p:spPr>
            <a:xfrm>
              <a:off x="10906088" y="261092"/>
              <a:ext cx="1020308" cy="993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3" name="Immagine 12">
              <a:extLst>
                <a:ext uri="{FF2B5EF4-FFF2-40B4-BE49-F238E27FC236}">
                  <a16:creationId xmlns:a16="http://schemas.microsoft.com/office/drawing/2014/main" id="{5EC06932-AD32-400D-BFB3-4AB95BFF1D3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359051" y="382299"/>
              <a:ext cx="522003" cy="751509"/>
            </a:xfrm>
            <a:prstGeom prst="rect">
              <a:avLst/>
            </a:prstGeom>
          </p:spPr>
        </p:pic>
        <p:pic>
          <p:nvPicPr>
            <p:cNvPr id="14" name="Immagine 13">
              <a:extLst>
                <a:ext uri="{FF2B5EF4-FFF2-40B4-BE49-F238E27FC236}">
                  <a16:creationId xmlns:a16="http://schemas.microsoft.com/office/drawing/2014/main" id="{22518763-169E-41DF-9A46-362561B802B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009529" y="373244"/>
              <a:ext cx="304181" cy="750821"/>
            </a:xfrm>
            <a:prstGeom prst="rect">
              <a:avLst/>
            </a:prstGeom>
          </p:spPr>
        </p:pic>
      </p:grp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A94877D2-EE5C-4210-A7A9-3BB691264F81}"/>
              </a:ext>
            </a:extLst>
          </p:cNvPr>
          <p:cNvSpPr txBox="1"/>
          <p:nvPr/>
        </p:nvSpPr>
        <p:spPr>
          <a:xfrm>
            <a:off x="9529685" y="424167"/>
            <a:ext cx="1292873" cy="5770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050" dirty="0">
                <a:solidFill>
                  <a:srgbClr val="C00000"/>
                </a:solidFill>
                <a:latin typeface="Century Gothic" panose="020B0502020202020204" pitchFamily="34" charset="0"/>
              </a:rPr>
              <a:t>INSERIRE IL </a:t>
            </a:r>
            <a:r>
              <a:rPr lang="it-IT" sz="1050" b="1" dirty="0">
                <a:solidFill>
                  <a:srgbClr val="C00000"/>
                </a:solidFill>
                <a:latin typeface="Century Gothic" panose="020B0502020202020204" pitchFamily="34" charset="0"/>
              </a:rPr>
              <a:t>LOGO DELLA ASL DI RIFERIMENTO</a:t>
            </a:r>
          </a:p>
        </p:txBody>
      </p:sp>
    </p:spTree>
    <p:extLst>
      <p:ext uri="{BB962C8B-B14F-4D97-AF65-F5344CB8AC3E}">
        <p14:creationId xmlns:p14="http://schemas.microsoft.com/office/powerpoint/2010/main" val="712655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1000"/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o 3">
            <a:extLst>
              <a:ext uri="{FF2B5EF4-FFF2-40B4-BE49-F238E27FC236}">
                <a16:creationId xmlns:a16="http://schemas.microsoft.com/office/drawing/2014/main" id="{8D06E72B-D2BB-46C7-A136-0069478D6AF7}"/>
              </a:ext>
            </a:extLst>
          </p:cNvPr>
          <p:cNvGrpSpPr/>
          <p:nvPr/>
        </p:nvGrpSpPr>
        <p:grpSpPr>
          <a:xfrm>
            <a:off x="9064049" y="2534563"/>
            <a:ext cx="2398398" cy="3032964"/>
            <a:chOff x="9064049" y="2267727"/>
            <a:chExt cx="2398398" cy="3032964"/>
          </a:xfrm>
        </p:grpSpPr>
        <p:sp>
          <p:nvSpPr>
            <p:cNvPr id="38" name="Rettangolo con angoli arrotondati 37">
              <a:extLst>
                <a:ext uri="{FF2B5EF4-FFF2-40B4-BE49-F238E27FC236}">
                  <a16:creationId xmlns:a16="http://schemas.microsoft.com/office/drawing/2014/main" id="{F1F6EAB9-25B5-4FA1-A967-CA4273C2447C}"/>
                </a:ext>
              </a:extLst>
            </p:cNvPr>
            <p:cNvSpPr/>
            <p:nvPr/>
          </p:nvSpPr>
          <p:spPr>
            <a:xfrm>
              <a:off x="9064049" y="2267727"/>
              <a:ext cx="2364449" cy="52322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Non devono prenotare</a:t>
              </a:r>
            </a:p>
          </p:txBody>
        </p:sp>
        <p:sp>
          <p:nvSpPr>
            <p:cNvPr id="39" name="Rettangolo 38">
              <a:extLst>
                <a:ext uri="{FF2B5EF4-FFF2-40B4-BE49-F238E27FC236}">
                  <a16:creationId xmlns:a16="http://schemas.microsoft.com/office/drawing/2014/main" id="{FB513013-DA1D-4A74-91B3-00BBC21FEE0A}"/>
                </a:ext>
              </a:extLst>
            </p:cNvPr>
            <p:cNvSpPr/>
            <p:nvPr/>
          </p:nvSpPr>
          <p:spPr>
            <a:xfrm>
              <a:off x="9080749" y="2877111"/>
              <a:ext cx="2381698" cy="2423580"/>
            </a:xfrm>
            <a:prstGeom prst="rect">
              <a:avLst/>
            </a:prstGeom>
            <a:solidFill>
              <a:srgbClr val="E9EBF5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it-IT" sz="1200" b="1" dirty="0">
                  <a:solidFill>
                    <a:schemeClr val="accent1">
                      <a:lumMod val="75000"/>
                    </a:schemeClr>
                  </a:solidFill>
                  <a:latin typeface="Century Gothic" panose="020B0502020202020204" pitchFamily="34" charset="0"/>
                </a:rPr>
                <a:t>Gli over 80 ricoverati per patologie diverse dal COVID </a:t>
              </a:r>
              <a:r>
                <a:rPr lang="it-IT" sz="1200" dirty="0">
                  <a:solidFill>
                    <a:schemeClr val="accent1">
                      <a:lumMod val="75000"/>
                    </a:schemeClr>
                  </a:solidFill>
                  <a:latin typeface="Century Gothic" panose="020B0502020202020204" pitchFamily="34" charset="0"/>
                </a:rPr>
                <a:t>per i quali è prevista la vaccinazione al momento delle dimissioni</a:t>
              </a:r>
            </a:p>
            <a:p>
              <a:pPr marL="180975" indent="-180975">
                <a:spcBef>
                  <a:spcPts val="1200"/>
                </a:spcBef>
                <a:buFont typeface="Arial" panose="020B0604020202020204" pitchFamily="34" charset="0"/>
                <a:buChar char="•"/>
              </a:pPr>
              <a:r>
                <a:rPr lang="it-IT" sz="1200" b="1" dirty="0">
                  <a:solidFill>
                    <a:schemeClr val="accent1">
                      <a:lumMod val="75000"/>
                    </a:schemeClr>
                  </a:solidFill>
                  <a:latin typeface="Century Gothic" panose="020B0502020202020204" pitchFamily="34" charset="0"/>
                </a:rPr>
                <a:t>Gli over 80 con requisiti per la vaccinazione a domicilio </a:t>
              </a:r>
              <a:r>
                <a:rPr lang="it-IT" sz="1200" dirty="0">
                  <a:solidFill>
                    <a:schemeClr val="accent1">
                      <a:lumMod val="75000"/>
                    </a:schemeClr>
                  </a:solidFill>
                  <a:latin typeface="Century Gothic" panose="020B0502020202020204" pitchFamily="34" charset="0"/>
                </a:rPr>
                <a:t>che saranno contattati direttamente dalle squadre Asl</a:t>
              </a:r>
            </a:p>
          </p:txBody>
        </p:sp>
      </p:grp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C33DFE9B-ADB1-42FE-81A9-0DC20230CDBC}"/>
              </a:ext>
            </a:extLst>
          </p:cNvPr>
          <p:cNvSpPr txBox="1"/>
          <p:nvPr/>
        </p:nvSpPr>
        <p:spPr>
          <a:xfrm>
            <a:off x="468534" y="244431"/>
            <a:ext cx="876114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cap="all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Il comune non gestisce l’agenda vaccinale, Si prega pertanto di procedere autonomamente alla Prenotazione</a:t>
            </a:r>
          </a:p>
        </p:txBody>
      </p:sp>
      <p:grpSp>
        <p:nvGrpSpPr>
          <p:cNvPr id="3" name="Gruppo 2">
            <a:extLst>
              <a:ext uri="{FF2B5EF4-FFF2-40B4-BE49-F238E27FC236}">
                <a16:creationId xmlns:a16="http://schemas.microsoft.com/office/drawing/2014/main" id="{65B21B83-2124-4595-8879-29C71499A10B}"/>
              </a:ext>
            </a:extLst>
          </p:cNvPr>
          <p:cNvGrpSpPr/>
          <p:nvPr/>
        </p:nvGrpSpPr>
        <p:grpSpPr>
          <a:xfrm>
            <a:off x="468534" y="1752808"/>
            <a:ext cx="7884713" cy="4815392"/>
            <a:chOff x="612742" y="1772110"/>
            <a:chExt cx="7884713" cy="4815392"/>
          </a:xfrm>
          <a:solidFill>
            <a:srgbClr val="E9EBF5"/>
          </a:solidFill>
        </p:grpSpPr>
        <p:sp>
          <p:nvSpPr>
            <p:cNvPr id="2" name="Rettangolo 1">
              <a:extLst>
                <a:ext uri="{FF2B5EF4-FFF2-40B4-BE49-F238E27FC236}">
                  <a16:creationId xmlns:a16="http://schemas.microsoft.com/office/drawing/2014/main" id="{614C6597-5B4D-4755-869C-71ED80D3ACD5}"/>
                </a:ext>
              </a:extLst>
            </p:cNvPr>
            <p:cNvSpPr/>
            <p:nvPr/>
          </p:nvSpPr>
          <p:spPr>
            <a:xfrm>
              <a:off x="612742" y="1772110"/>
              <a:ext cx="7884713" cy="4169061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11" name="Gruppo 10">
              <a:extLst>
                <a:ext uri="{FF2B5EF4-FFF2-40B4-BE49-F238E27FC236}">
                  <a16:creationId xmlns:a16="http://schemas.microsoft.com/office/drawing/2014/main" id="{82CDE009-CCFB-462B-8DAA-62E7164A110E}"/>
                </a:ext>
              </a:extLst>
            </p:cNvPr>
            <p:cNvGrpSpPr/>
            <p:nvPr/>
          </p:nvGrpSpPr>
          <p:grpSpPr>
            <a:xfrm>
              <a:off x="1117176" y="1912662"/>
              <a:ext cx="6689704" cy="3702896"/>
              <a:chOff x="534592" y="2884414"/>
              <a:chExt cx="6689704" cy="3702896"/>
            </a:xfrm>
            <a:grpFill/>
          </p:grpSpPr>
          <p:sp>
            <p:nvSpPr>
              <p:cNvPr id="15" name="CasellaDiTesto 14">
                <a:extLst>
                  <a:ext uri="{FF2B5EF4-FFF2-40B4-BE49-F238E27FC236}">
                    <a16:creationId xmlns:a16="http://schemas.microsoft.com/office/drawing/2014/main" id="{F5B162A2-96C2-4BCB-8798-9962EB4BD76C}"/>
                  </a:ext>
                </a:extLst>
              </p:cNvPr>
              <p:cNvSpPr txBox="1"/>
              <p:nvPr/>
            </p:nvSpPr>
            <p:spPr>
              <a:xfrm>
                <a:off x="2067485" y="2884414"/>
                <a:ext cx="3308919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sz="2000" u="sng" dirty="0">
                    <a:solidFill>
                      <a:schemeClr val="accent1">
                        <a:lumMod val="75000"/>
                      </a:schemeClr>
                    </a:solidFill>
                    <a:latin typeface="Century Gothic" panose="020B0502020202020204" pitchFamily="34" charset="0"/>
                  </a:rPr>
                  <a:t>I cinque canali disponibili</a:t>
                </a:r>
              </a:p>
            </p:txBody>
          </p:sp>
          <p:sp>
            <p:nvSpPr>
              <p:cNvPr id="16" name="CasellaDiTesto 15">
                <a:extLst>
                  <a:ext uri="{FF2B5EF4-FFF2-40B4-BE49-F238E27FC236}">
                    <a16:creationId xmlns:a16="http://schemas.microsoft.com/office/drawing/2014/main" id="{01A681E9-A49D-4FE1-9CBA-05550266415F}"/>
                  </a:ext>
                </a:extLst>
              </p:cNvPr>
              <p:cNvSpPr txBox="1"/>
              <p:nvPr/>
            </p:nvSpPr>
            <p:spPr>
              <a:xfrm>
                <a:off x="575373" y="3506315"/>
                <a:ext cx="213693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sz="2000" dirty="0"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Rounded MT Bold" panose="020F0704030504030204" pitchFamily="34" charset="0"/>
                  </a:rPr>
                  <a:t>Portale Internet</a:t>
                </a:r>
              </a:p>
            </p:txBody>
          </p:sp>
          <p:pic>
            <p:nvPicPr>
              <p:cNvPr id="17" name="Elemento grafico 16" descr="Laptop">
                <a:extLst>
                  <a:ext uri="{FF2B5EF4-FFF2-40B4-BE49-F238E27FC236}">
                    <a16:creationId xmlns:a16="http://schemas.microsoft.com/office/drawing/2014/main" id="{934DBC7C-1BA5-44ED-8292-4BD0A6FC2E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3264745" y="3438466"/>
                <a:ext cx="457200" cy="457200"/>
              </a:xfrm>
              <a:prstGeom prst="rect">
                <a:avLst/>
              </a:prstGeom>
            </p:spPr>
          </p:pic>
          <p:pic>
            <p:nvPicPr>
              <p:cNvPr id="18" name="Elemento grafico 17" descr="Ricevitore">
                <a:extLst>
                  <a:ext uri="{FF2B5EF4-FFF2-40B4-BE49-F238E27FC236}">
                    <a16:creationId xmlns:a16="http://schemas.microsoft.com/office/drawing/2014/main" id="{7838C86E-3C08-40E7-8F83-6C1D007FCB0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3296861" y="4756566"/>
                <a:ext cx="281230" cy="281230"/>
              </a:xfrm>
              <a:prstGeom prst="rect">
                <a:avLst/>
              </a:prstGeom>
            </p:spPr>
          </p:pic>
          <p:pic>
            <p:nvPicPr>
              <p:cNvPr id="19" name="Elemento grafico 18" descr="Stetoscopio">
                <a:extLst>
                  <a:ext uri="{FF2B5EF4-FFF2-40B4-BE49-F238E27FC236}">
                    <a16:creationId xmlns:a16="http://schemas.microsoft.com/office/drawing/2014/main" id="{3992CE8B-2F4F-4912-B50D-1E15CFF1F2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3329656" y="5936665"/>
                <a:ext cx="266600" cy="266600"/>
              </a:xfrm>
              <a:prstGeom prst="rect">
                <a:avLst/>
              </a:prstGeom>
            </p:spPr>
          </p:pic>
          <p:pic>
            <p:nvPicPr>
              <p:cNvPr id="20" name="Elemento grafico 19" descr="Call center">
                <a:extLst>
                  <a:ext uri="{FF2B5EF4-FFF2-40B4-BE49-F238E27FC236}">
                    <a16:creationId xmlns:a16="http://schemas.microsoft.com/office/drawing/2014/main" id="{8D225B8D-CEC0-443A-B0CA-087FEFBDF5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6446526" y="3811324"/>
                <a:ext cx="342882" cy="342882"/>
              </a:xfrm>
              <a:prstGeom prst="rect">
                <a:avLst/>
              </a:prstGeom>
            </p:spPr>
          </p:pic>
          <p:sp>
            <p:nvSpPr>
              <p:cNvPr id="22" name="Rettangolo 21">
                <a:extLst>
                  <a:ext uri="{FF2B5EF4-FFF2-40B4-BE49-F238E27FC236}">
                    <a16:creationId xmlns:a16="http://schemas.microsoft.com/office/drawing/2014/main" id="{442E4A62-8A66-4AD4-B0F6-CC054A3EA8FA}"/>
                  </a:ext>
                </a:extLst>
              </p:cNvPr>
              <p:cNvSpPr/>
              <p:nvPr/>
            </p:nvSpPr>
            <p:spPr>
              <a:xfrm>
                <a:off x="654351" y="3865654"/>
                <a:ext cx="3110552" cy="266603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it-IT" sz="1400" dirty="0">
                    <a:solidFill>
                      <a:schemeClr val="accent1">
                        <a:lumMod val="75000"/>
                      </a:schemeClr>
                    </a:solidFill>
                    <a:latin typeface="Century Gothic" panose="020B0502020202020204" pitchFamily="34" charset="0"/>
                    <a:hlinkClick r:id="rId11"/>
                  </a:rPr>
                  <a:t>prenotovaccino.regione.liguria.it </a:t>
                </a:r>
                <a:endParaRPr lang="it-IT" sz="1400" dirty="0">
                  <a:solidFill>
                    <a:schemeClr val="accent1">
                      <a:lumMod val="7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3" name="CasellaDiTesto 22">
                <a:extLst>
                  <a:ext uri="{FF2B5EF4-FFF2-40B4-BE49-F238E27FC236}">
                    <a16:creationId xmlns:a16="http://schemas.microsoft.com/office/drawing/2014/main" id="{C8A73DBC-5526-43F8-8622-3EB167DFBF5C}"/>
                  </a:ext>
                </a:extLst>
              </p:cNvPr>
              <p:cNvSpPr txBox="1"/>
              <p:nvPr/>
            </p:nvSpPr>
            <p:spPr>
              <a:xfrm>
                <a:off x="575373" y="4170359"/>
                <a:ext cx="1524776" cy="276999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sz="1200" dirty="0">
                    <a:solidFill>
                      <a:schemeClr val="accent1">
                        <a:lumMod val="75000"/>
                      </a:schemeClr>
                    </a:solidFill>
                    <a:latin typeface="Century Gothic" panose="020B0502020202020204" pitchFamily="34" charset="0"/>
                  </a:rPr>
                  <a:t>attivo 24 ore su 24</a:t>
                </a:r>
              </a:p>
            </p:txBody>
          </p:sp>
          <p:cxnSp>
            <p:nvCxnSpPr>
              <p:cNvPr id="24" name="Connettore diritto 23">
                <a:extLst>
                  <a:ext uri="{FF2B5EF4-FFF2-40B4-BE49-F238E27FC236}">
                    <a16:creationId xmlns:a16="http://schemas.microsoft.com/office/drawing/2014/main" id="{0169975E-22B9-420F-B53A-176436BB76C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0815" y="4575839"/>
                <a:ext cx="3101130" cy="0"/>
              </a:xfrm>
              <a:prstGeom prst="line">
                <a:avLst/>
              </a:prstGeom>
              <a:grp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CasellaDiTesto 24">
                <a:extLst>
                  <a:ext uri="{FF2B5EF4-FFF2-40B4-BE49-F238E27FC236}">
                    <a16:creationId xmlns:a16="http://schemas.microsoft.com/office/drawing/2014/main" id="{4B66F342-A628-4048-8787-D94830747BDC}"/>
                  </a:ext>
                </a:extLst>
              </p:cNvPr>
              <p:cNvSpPr txBox="1"/>
              <p:nvPr/>
            </p:nvSpPr>
            <p:spPr>
              <a:xfrm>
                <a:off x="534592" y="4718764"/>
                <a:ext cx="1971694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>
                <a:defPPr>
                  <a:defRPr lang="it-IT"/>
                </a:defPPr>
                <a:lvl1pPr>
                  <a:defRPr sz="2000">
                    <a:solidFill>
                      <a:schemeClr val="accent1">
                        <a:lumMod val="75000"/>
                      </a:schemeClr>
                    </a:solidFill>
                    <a:latin typeface="Arial Rounded MT Bold" panose="020F0704030504030204" pitchFamily="34" charset="0"/>
                  </a:defRPr>
                </a:lvl1pPr>
              </a:lstStyle>
              <a:p>
                <a:r>
                  <a:rPr lang="it-IT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Numero Verde</a:t>
                </a:r>
              </a:p>
            </p:txBody>
          </p:sp>
          <p:sp>
            <p:nvSpPr>
              <p:cNvPr id="27" name="Rettangolo 26">
                <a:extLst>
                  <a:ext uri="{FF2B5EF4-FFF2-40B4-BE49-F238E27FC236}">
                    <a16:creationId xmlns:a16="http://schemas.microsoft.com/office/drawing/2014/main" id="{174E3CC4-4B83-4818-91C0-430D3197A5E9}"/>
                  </a:ext>
                </a:extLst>
              </p:cNvPr>
              <p:cNvSpPr/>
              <p:nvPr/>
            </p:nvSpPr>
            <p:spPr>
              <a:xfrm>
                <a:off x="628536" y="5139100"/>
                <a:ext cx="3101130" cy="266603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it-IT" sz="1600" b="1" dirty="0"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entury Gothic" panose="020B0502020202020204" pitchFamily="34" charset="0"/>
                  </a:rPr>
                  <a:t>800 938818</a:t>
                </a:r>
              </a:p>
            </p:txBody>
          </p:sp>
          <p:sp>
            <p:nvSpPr>
              <p:cNvPr id="28" name="CasellaDiTesto 27">
                <a:extLst>
                  <a:ext uri="{FF2B5EF4-FFF2-40B4-BE49-F238E27FC236}">
                    <a16:creationId xmlns:a16="http://schemas.microsoft.com/office/drawing/2014/main" id="{2B067F67-3431-40B5-A3FA-5AFFD7FCC825}"/>
                  </a:ext>
                </a:extLst>
              </p:cNvPr>
              <p:cNvSpPr txBox="1"/>
              <p:nvPr/>
            </p:nvSpPr>
            <p:spPr>
              <a:xfrm>
                <a:off x="548058" y="5463144"/>
                <a:ext cx="2105063" cy="276999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it-IT" sz="1200" dirty="0">
                    <a:solidFill>
                      <a:schemeClr val="accent1">
                        <a:lumMod val="75000"/>
                      </a:schemeClr>
                    </a:solidFill>
                    <a:latin typeface="Century Gothic" panose="020B0502020202020204" pitchFamily="34" charset="0"/>
                  </a:rPr>
                  <a:t>attivo dalle 8:00 alle 18:00</a:t>
                </a:r>
              </a:p>
            </p:txBody>
          </p:sp>
          <p:cxnSp>
            <p:nvCxnSpPr>
              <p:cNvPr id="29" name="Connettore diritto 28">
                <a:extLst>
                  <a:ext uri="{FF2B5EF4-FFF2-40B4-BE49-F238E27FC236}">
                    <a16:creationId xmlns:a16="http://schemas.microsoft.com/office/drawing/2014/main" id="{8B7E5CA1-B3A2-47E0-8E9E-21A06CD02C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4259" y="5819308"/>
                <a:ext cx="3107686" cy="0"/>
              </a:xfrm>
              <a:prstGeom prst="line">
                <a:avLst/>
              </a:prstGeom>
              <a:grp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CasellaDiTesto 29">
                <a:extLst>
                  <a:ext uri="{FF2B5EF4-FFF2-40B4-BE49-F238E27FC236}">
                    <a16:creationId xmlns:a16="http://schemas.microsoft.com/office/drawing/2014/main" id="{14E3BED6-A38F-41BC-9548-824FD905463C}"/>
                  </a:ext>
                </a:extLst>
              </p:cNvPr>
              <p:cNvSpPr txBox="1"/>
              <p:nvPr/>
            </p:nvSpPr>
            <p:spPr>
              <a:xfrm>
                <a:off x="541837" y="5914536"/>
                <a:ext cx="2335511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>
                <a:defPPr>
                  <a:defRPr lang="it-IT"/>
                </a:defPPr>
                <a:lvl1pPr>
                  <a:defRPr sz="2000">
                    <a:solidFill>
                      <a:schemeClr val="accent1">
                        <a:lumMod val="75000"/>
                      </a:schemeClr>
                    </a:solidFill>
                    <a:latin typeface="Arial Rounded MT Bold" panose="020F0704030504030204" pitchFamily="34" charset="0"/>
                  </a:defRPr>
                </a:lvl1pPr>
              </a:lstStyle>
              <a:p>
                <a:r>
                  <a:rPr lang="it-IT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Medici di famiglia</a:t>
                </a:r>
              </a:p>
            </p:txBody>
          </p:sp>
          <p:sp>
            <p:nvSpPr>
              <p:cNvPr id="31" name="Rettangolo 30">
                <a:extLst>
                  <a:ext uri="{FF2B5EF4-FFF2-40B4-BE49-F238E27FC236}">
                    <a16:creationId xmlns:a16="http://schemas.microsoft.com/office/drawing/2014/main" id="{4022C084-E487-4309-A588-29AA6852FBDC}"/>
                  </a:ext>
                </a:extLst>
              </p:cNvPr>
              <p:cNvSpPr/>
              <p:nvPr/>
            </p:nvSpPr>
            <p:spPr>
              <a:xfrm>
                <a:off x="575373" y="6320707"/>
                <a:ext cx="3146572" cy="266603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it-IT" sz="1400" b="1" dirty="0">
                    <a:solidFill>
                      <a:srgbClr val="C00000"/>
                    </a:solidFill>
                    <a:latin typeface="Century Gothic" panose="020B0502020202020204" pitchFamily="34" charset="0"/>
                  </a:rPr>
                  <a:t>Da definire</a:t>
                </a:r>
              </a:p>
            </p:txBody>
          </p:sp>
          <p:cxnSp>
            <p:nvCxnSpPr>
              <p:cNvPr id="32" name="Connettore diritto 31">
                <a:extLst>
                  <a:ext uri="{FF2B5EF4-FFF2-40B4-BE49-F238E27FC236}">
                    <a16:creationId xmlns:a16="http://schemas.microsoft.com/office/drawing/2014/main" id="{ABBDF65A-8C1C-423C-8AAC-077027AC4970}"/>
                  </a:ext>
                </a:extLst>
              </p:cNvPr>
              <p:cNvCxnSpPr/>
              <p:nvPr/>
            </p:nvCxnSpPr>
            <p:spPr>
              <a:xfrm>
                <a:off x="3958700" y="3545446"/>
                <a:ext cx="0" cy="3001993"/>
              </a:xfrm>
              <a:prstGeom prst="lin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CasellaDiTesto 32">
                <a:extLst>
                  <a:ext uri="{FF2B5EF4-FFF2-40B4-BE49-F238E27FC236}">
                    <a16:creationId xmlns:a16="http://schemas.microsoft.com/office/drawing/2014/main" id="{37CB2A06-FB40-4941-AACF-2819CEC24175}"/>
                  </a:ext>
                </a:extLst>
              </p:cNvPr>
              <p:cNvSpPr txBox="1"/>
              <p:nvPr/>
            </p:nvSpPr>
            <p:spPr>
              <a:xfrm>
                <a:off x="4050625" y="3703421"/>
                <a:ext cx="2483212" cy="64633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>
                <a:defPPr>
                  <a:defRPr lang="it-IT"/>
                </a:defPPr>
                <a:lvl1pPr>
                  <a:defRPr sz="2000">
                    <a:solidFill>
                      <a:schemeClr val="accent1">
                        <a:lumMod val="75000"/>
                      </a:schemeClr>
                    </a:solidFill>
                    <a:latin typeface="Arial Rounded MT Bold" panose="020F0704030504030204" pitchFamily="34" charset="0"/>
                  </a:defRPr>
                </a:lvl1pPr>
              </a:lstStyle>
              <a:p>
                <a:r>
                  <a:rPr lang="it-IT" sz="1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Sportello CUP delle ASL e degli ospedali</a:t>
                </a:r>
              </a:p>
            </p:txBody>
          </p:sp>
          <p:sp>
            <p:nvSpPr>
              <p:cNvPr id="34" name="CasellaDiTesto 33">
                <a:extLst>
                  <a:ext uri="{FF2B5EF4-FFF2-40B4-BE49-F238E27FC236}">
                    <a16:creationId xmlns:a16="http://schemas.microsoft.com/office/drawing/2014/main" id="{2C28845E-28B1-41D3-9EDD-968B23E6B2BA}"/>
                  </a:ext>
                </a:extLst>
              </p:cNvPr>
              <p:cNvSpPr txBox="1"/>
              <p:nvPr/>
            </p:nvSpPr>
            <p:spPr>
              <a:xfrm>
                <a:off x="4043742" y="4357035"/>
                <a:ext cx="2665323" cy="1015663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it-IT" sz="1200" dirty="0">
                    <a:solidFill>
                      <a:schemeClr val="accent1">
                        <a:lumMod val="75000"/>
                      </a:schemeClr>
                    </a:solidFill>
                    <a:latin typeface="Century Gothic" panose="020B0502020202020204" pitchFamily="34" charset="0"/>
                  </a:rPr>
                  <a:t>attivo in orari di apertura secondo le sedi; il 16 e 17 febbraio saranno interamente dedicati alle prenotazioni dei vaccini</a:t>
                </a:r>
              </a:p>
            </p:txBody>
          </p:sp>
          <p:sp>
            <p:nvSpPr>
              <p:cNvPr id="35" name="CasellaDiTesto 34">
                <a:extLst>
                  <a:ext uri="{FF2B5EF4-FFF2-40B4-BE49-F238E27FC236}">
                    <a16:creationId xmlns:a16="http://schemas.microsoft.com/office/drawing/2014/main" id="{E4C4DF67-A1FD-48D9-AE26-2D765DF5EA25}"/>
                  </a:ext>
                </a:extLst>
              </p:cNvPr>
              <p:cNvSpPr txBox="1"/>
              <p:nvPr/>
            </p:nvSpPr>
            <p:spPr>
              <a:xfrm>
                <a:off x="4112175" y="5463144"/>
                <a:ext cx="1351652" cy="4001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>
                <a:defPPr>
                  <a:defRPr lang="it-IT"/>
                </a:defPPr>
                <a:lvl1pPr>
                  <a:defRPr sz="2000">
                    <a:solidFill>
                      <a:schemeClr val="accent1">
                        <a:lumMod val="75000"/>
                      </a:schemeClr>
                    </a:solidFill>
                    <a:latin typeface="Arial Rounded MT Bold" panose="020F0704030504030204" pitchFamily="34" charset="0"/>
                  </a:defRPr>
                </a:lvl1pPr>
              </a:lstStyle>
              <a:p>
                <a:r>
                  <a:rPr lang="it-IT" dirty="0"/>
                  <a:t>Farmacie</a:t>
                </a:r>
              </a:p>
            </p:txBody>
          </p:sp>
          <p:cxnSp>
            <p:nvCxnSpPr>
              <p:cNvPr id="36" name="Connettore diritto 35">
                <a:extLst>
                  <a:ext uri="{FF2B5EF4-FFF2-40B4-BE49-F238E27FC236}">
                    <a16:creationId xmlns:a16="http://schemas.microsoft.com/office/drawing/2014/main" id="{DC345532-D14D-4573-AAE5-2370538CC9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60911" y="5381948"/>
                <a:ext cx="3163385" cy="0"/>
              </a:xfrm>
              <a:prstGeom prst="line">
                <a:avLst/>
              </a:prstGeom>
              <a:grp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CasellaDiTesto 36">
                <a:extLst>
                  <a:ext uri="{FF2B5EF4-FFF2-40B4-BE49-F238E27FC236}">
                    <a16:creationId xmlns:a16="http://schemas.microsoft.com/office/drawing/2014/main" id="{302343C6-5C32-4BA7-8D07-1A3C89F018EE}"/>
                  </a:ext>
                </a:extLst>
              </p:cNvPr>
              <p:cNvSpPr txBox="1"/>
              <p:nvPr/>
            </p:nvSpPr>
            <p:spPr>
              <a:xfrm>
                <a:off x="4089158" y="5852981"/>
                <a:ext cx="287557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it-IT" sz="1200" dirty="0">
                    <a:solidFill>
                      <a:schemeClr val="accent1">
                        <a:lumMod val="75000"/>
                      </a:schemeClr>
                    </a:solidFill>
                    <a:latin typeface="Century Gothic" panose="020B0502020202020204" pitchFamily="34" charset="0"/>
                  </a:rPr>
                  <a:t>Con le stesse modalità delle normali prenotazioni di prestazione</a:t>
                </a:r>
              </a:p>
            </p:txBody>
          </p:sp>
        </p:grpSp>
        <p:pic>
          <p:nvPicPr>
            <p:cNvPr id="7" name="Elemento grafico 6" descr="Ospedale">
              <a:extLst>
                <a:ext uri="{FF2B5EF4-FFF2-40B4-BE49-F238E27FC236}">
                  <a16:creationId xmlns:a16="http://schemas.microsoft.com/office/drawing/2014/main" id="{C6FEC5F4-1FD8-4671-808F-AE39D8DFCA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6949071" y="4465152"/>
              <a:ext cx="400064" cy="400064"/>
            </a:xfrm>
            <a:prstGeom prst="rect">
              <a:avLst/>
            </a:prstGeom>
          </p:spPr>
        </p:pic>
        <p:sp>
          <p:nvSpPr>
            <p:cNvPr id="8" name="Rettangolo 7">
              <a:extLst>
                <a:ext uri="{FF2B5EF4-FFF2-40B4-BE49-F238E27FC236}">
                  <a16:creationId xmlns:a16="http://schemas.microsoft.com/office/drawing/2014/main" id="{6B0C71E0-48D4-48FC-9295-295129DE744E}"/>
                </a:ext>
              </a:extLst>
            </p:cNvPr>
            <p:cNvSpPr/>
            <p:nvPr/>
          </p:nvSpPr>
          <p:spPr>
            <a:xfrm>
              <a:off x="612742" y="5941171"/>
              <a:ext cx="7884713" cy="64633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it-IT" dirty="0">
                  <a:solidFill>
                    <a:schemeClr val="bg1"/>
                  </a:solidFill>
                  <a:latin typeface="Century Gothic" pitchFamily="34" charset="0"/>
                </a:rPr>
                <a:t>Per effettuare la prenotazione è necessario avere con sé </a:t>
              </a:r>
            </a:p>
            <a:p>
              <a:pPr algn="ctr"/>
              <a:r>
                <a:rPr lang="it-IT" dirty="0">
                  <a:solidFill>
                    <a:schemeClr val="bg1"/>
                  </a:solidFill>
                  <a:latin typeface="Century Gothic" pitchFamily="34" charset="0"/>
                </a:rPr>
                <a:t>la </a:t>
              </a:r>
              <a:r>
                <a:rPr lang="it-IT" b="1" dirty="0">
                  <a:solidFill>
                    <a:schemeClr val="bg1"/>
                  </a:solidFill>
                  <a:latin typeface="Century Gothic" pitchFamily="34" charset="0"/>
                </a:rPr>
                <a:t>tessera sanitaria</a:t>
              </a:r>
              <a:r>
                <a:rPr lang="it-IT" dirty="0">
                  <a:solidFill>
                    <a:schemeClr val="bg1"/>
                  </a:solidFill>
                  <a:latin typeface="Century Gothic" pitchFamily="34" charset="0"/>
                </a:rPr>
                <a:t> ed il </a:t>
              </a:r>
              <a:r>
                <a:rPr lang="it-IT" b="1" dirty="0">
                  <a:solidFill>
                    <a:schemeClr val="bg1"/>
                  </a:solidFill>
                  <a:latin typeface="Century Gothic" pitchFamily="34" charset="0"/>
                </a:rPr>
                <a:t>codice fiscale</a:t>
              </a:r>
            </a:p>
          </p:txBody>
        </p:sp>
      </p:grpSp>
      <p:pic>
        <p:nvPicPr>
          <p:cNvPr id="42" name="Elemento grafico 41" descr="Call center">
            <a:extLst>
              <a:ext uri="{FF2B5EF4-FFF2-40B4-BE49-F238E27FC236}">
                <a16:creationId xmlns:a16="http://schemas.microsoft.com/office/drawing/2014/main" id="{48E11A11-8677-44AA-A622-983E8FFD3883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079733" y="2859920"/>
            <a:ext cx="342882" cy="342882"/>
          </a:xfrm>
          <a:prstGeom prst="rect">
            <a:avLst/>
          </a:prstGeom>
        </p:spPr>
      </p:pic>
      <p:pic>
        <p:nvPicPr>
          <p:cNvPr id="6" name="Elemento grafico 5" descr="Ospedale">
            <a:extLst>
              <a:ext uri="{FF2B5EF4-FFF2-40B4-BE49-F238E27FC236}">
                <a16:creationId xmlns:a16="http://schemas.microsoft.com/office/drawing/2014/main" id="{1B31490B-1172-4B1C-AE2E-867B693B08AD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7022574" y="4443669"/>
            <a:ext cx="457200" cy="457200"/>
          </a:xfrm>
          <a:prstGeom prst="rect">
            <a:avLst/>
          </a:prstGeom>
        </p:spPr>
      </p:pic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AFF16F6E-1DB1-4D49-8638-7CA0C8A20D38}"/>
              </a:ext>
            </a:extLst>
          </p:cNvPr>
          <p:cNvSpPr txBox="1"/>
          <p:nvPr/>
        </p:nvSpPr>
        <p:spPr>
          <a:xfrm>
            <a:off x="9511405" y="951296"/>
            <a:ext cx="1292873" cy="5770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050" dirty="0">
                <a:solidFill>
                  <a:srgbClr val="C00000"/>
                </a:solidFill>
                <a:latin typeface="Century Gothic" panose="020B0502020202020204" pitchFamily="34" charset="0"/>
              </a:rPr>
              <a:t>INSERIRE IL </a:t>
            </a:r>
            <a:r>
              <a:rPr lang="it-IT" sz="1050" b="1" dirty="0">
                <a:solidFill>
                  <a:srgbClr val="C00000"/>
                </a:solidFill>
                <a:latin typeface="Century Gothic" panose="020B0502020202020204" pitchFamily="34" charset="0"/>
              </a:rPr>
              <a:t>LOGO DEL PROPRIO COMUNE</a:t>
            </a:r>
          </a:p>
        </p:txBody>
      </p:sp>
      <p:grpSp>
        <p:nvGrpSpPr>
          <p:cNvPr id="49" name="Gruppo 48">
            <a:extLst>
              <a:ext uri="{FF2B5EF4-FFF2-40B4-BE49-F238E27FC236}">
                <a16:creationId xmlns:a16="http://schemas.microsoft.com/office/drawing/2014/main" id="{AFEB319A-B5E6-4A01-93E1-BCF5F7F28905}"/>
              </a:ext>
            </a:extLst>
          </p:cNvPr>
          <p:cNvGrpSpPr/>
          <p:nvPr/>
        </p:nvGrpSpPr>
        <p:grpSpPr>
          <a:xfrm>
            <a:off x="10918344" y="368169"/>
            <a:ext cx="1020308" cy="993925"/>
            <a:chOff x="10906088" y="261092"/>
            <a:chExt cx="1020308" cy="993925"/>
          </a:xfrm>
        </p:grpSpPr>
        <p:sp>
          <p:nvSpPr>
            <p:cNvPr id="50" name="Rettangolo 49">
              <a:extLst>
                <a:ext uri="{FF2B5EF4-FFF2-40B4-BE49-F238E27FC236}">
                  <a16:creationId xmlns:a16="http://schemas.microsoft.com/office/drawing/2014/main" id="{D0FF2E56-CAFA-41B0-8666-51FC9AF78A2E}"/>
                </a:ext>
              </a:extLst>
            </p:cNvPr>
            <p:cNvSpPr/>
            <p:nvPr/>
          </p:nvSpPr>
          <p:spPr>
            <a:xfrm>
              <a:off x="10906088" y="261092"/>
              <a:ext cx="1020308" cy="993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51" name="Immagine 50">
              <a:extLst>
                <a:ext uri="{FF2B5EF4-FFF2-40B4-BE49-F238E27FC236}">
                  <a16:creationId xmlns:a16="http://schemas.microsoft.com/office/drawing/2014/main" id="{7C11B043-F2B2-4B56-8101-9F71F6FCE1F3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11359051" y="382299"/>
              <a:ext cx="522003" cy="751509"/>
            </a:xfrm>
            <a:prstGeom prst="rect">
              <a:avLst/>
            </a:prstGeom>
          </p:spPr>
        </p:pic>
        <p:pic>
          <p:nvPicPr>
            <p:cNvPr id="52" name="Immagine 51">
              <a:extLst>
                <a:ext uri="{FF2B5EF4-FFF2-40B4-BE49-F238E27FC236}">
                  <a16:creationId xmlns:a16="http://schemas.microsoft.com/office/drawing/2014/main" id="{7C38A088-4671-40B7-A566-E6D2B412294F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/>
            <a:stretch>
              <a:fillRect/>
            </a:stretch>
          </p:blipFill>
          <p:spPr>
            <a:xfrm>
              <a:off x="11009529" y="373244"/>
              <a:ext cx="304181" cy="750821"/>
            </a:xfrm>
            <a:prstGeom prst="rect">
              <a:avLst/>
            </a:prstGeom>
          </p:spPr>
        </p:pic>
      </p:grp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A1914513-BCDB-43AF-8665-C045C9FAFE23}"/>
              </a:ext>
            </a:extLst>
          </p:cNvPr>
          <p:cNvSpPr txBox="1"/>
          <p:nvPr/>
        </p:nvSpPr>
        <p:spPr>
          <a:xfrm>
            <a:off x="9511406" y="288051"/>
            <a:ext cx="1292873" cy="5770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050" dirty="0">
                <a:solidFill>
                  <a:srgbClr val="C00000"/>
                </a:solidFill>
                <a:latin typeface="Century Gothic" panose="020B0502020202020204" pitchFamily="34" charset="0"/>
              </a:rPr>
              <a:t>INSERIRE IL </a:t>
            </a:r>
            <a:r>
              <a:rPr lang="it-IT" sz="1050" b="1" dirty="0">
                <a:solidFill>
                  <a:srgbClr val="C00000"/>
                </a:solidFill>
                <a:latin typeface="Century Gothic" panose="020B0502020202020204" pitchFamily="34" charset="0"/>
              </a:rPr>
              <a:t>LOGO DELLA ASL DI RIFERIMENTO</a:t>
            </a:r>
          </a:p>
        </p:txBody>
      </p:sp>
    </p:spTree>
    <p:extLst>
      <p:ext uri="{BB962C8B-B14F-4D97-AF65-F5344CB8AC3E}">
        <p14:creationId xmlns:p14="http://schemas.microsoft.com/office/powerpoint/2010/main" val="4854855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</TotalTime>
  <Words>385</Words>
  <Application>Microsoft Office PowerPoint</Application>
  <PresentationFormat>Widescreen</PresentationFormat>
  <Paragraphs>48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1" baseType="lpstr">
      <vt:lpstr>Arial</vt:lpstr>
      <vt:lpstr>Arial Rounded MT Bold</vt:lpstr>
      <vt:lpstr>Calibri</vt:lpstr>
      <vt:lpstr>Calibri Light</vt:lpstr>
      <vt:lpstr>Century Gothic</vt:lpstr>
      <vt:lpstr>Tema di Office</vt:lpstr>
      <vt:lpstr>    I Comuni e le Asl liguri  per raggiungere tutti, limitare gli spostamenti, agevolare le vaccinazioni</vt:lpstr>
      <vt:lpstr>Presentazione standard di PowerPoint</vt:lpstr>
      <vt:lpstr>Presentazione standard di PowerPoint</vt:lpstr>
      <vt:lpstr>PROGRAMMA DELLE VACCINAZIONI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 VIA IN LIGURIA LA  PRE CAMPAGNA VACCINALE</dc:title>
  <dc:creator>Cocchi Elena</dc:creator>
  <cp:lastModifiedBy>Vecchia Michela</cp:lastModifiedBy>
  <cp:revision>70</cp:revision>
  <cp:lastPrinted>2021-02-16T16:24:09Z</cp:lastPrinted>
  <dcterms:created xsi:type="dcterms:W3CDTF">2021-02-07T17:17:14Z</dcterms:created>
  <dcterms:modified xsi:type="dcterms:W3CDTF">2021-02-16T17:14:11Z</dcterms:modified>
</cp:coreProperties>
</file>