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6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03a97a86-fd84-45b5-8816-0a16a9cf1ad7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ZIONE%20LIGURIA%202008%202016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voucher%20prestatori%20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ZIONE%20LIGURIA%202008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ZIONE%20LIGURIA%202008%20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rco.desilva\Downloads\OCCUPAZIONE%20LIGURIA%202008%202016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o.desilva\Downloads\occupati%20lig%20prov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sz="2000" dirty="0" smtClean="0"/>
              <a:t>DIFFERENZA OCCUPATI SUL 2015 IN MIGLIAIA</a:t>
            </a:r>
            <a:endParaRPr lang="it-IT" sz="2000" dirty="0"/>
          </a:p>
        </c:rich>
      </c:tx>
      <c:layout>
        <c:manualLayout>
          <c:xMode val="edge"/>
          <c:yMode val="edge"/>
          <c:x val="0.43084231224779268"/>
          <c:y val="0"/>
        </c:manualLayout>
      </c:layout>
      <c:spPr>
        <a:solidFill>
          <a:srgbClr val="FFFF00"/>
        </a:solidFill>
      </c:spPr>
    </c:title>
    <c:plotArea>
      <c:layout>
        <c:manualLayout>
          <c:layoutTarget val="inner"/>
          <c:xMode val="edge"/>
          <c:yMode val="edge"/>
          <c:x val="3.5730963979520296E-2"/>
          <c:y val="1.7644214395121892E-2"/>
          <c:w val="0.96411203839874671"/>
          <c:h val="0.9647115712097567"/>
        </c:manualLayout>
      </c:layout>
      <c:barChart>
        <c:barDir val="col"/>
        <c:grouping val="clustered"/>
        <c:ser>
          <c:idx val="0"/>
          <c:order val="0"/>
          <c:tx>
            <c:strRef>
              <c:f>'[03a97a86-fd84-45b5-8816-0a16a9cf1ad7.xls]Occupati - livello provinciale'!$C$119</c:f>
              <c:strCache>
                <c:ptCount val="1"/>
                <c:pt idx="0">
                  <c:v>occupati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1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5.7355867414912399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4800" b="1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dLbl>
              <c:idx val="1"/>
              <c:layout>
                <c:manualLayout>
                  <c:x val="-1.4338966853728074E-3"/>
                  <c:y val="0.15707890095544941"/>
                </c:manualLayout>
              </c:layout>
              <c:spPr/>
              <c:txPr>
                <a:bodyPr/>
                <a:lstStyle/>
                <a:p>
                  <a:pPr>
                    <a:defRPr sz="60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dLbl>
              <c:idx val="2"/>
              <c:layout>
                <c:manualLayout>
                  <c:x val="-2.8677933707456226E-3"/>
                  <c:y val="1.3778850961004341E-2"/>
                </c:manualLayout>
              </c:layout>
              <c:showVal val="1"/>
            </c:dLbl>
            <c:dLbl>
              <c:idx val="3"/>
              <c:layout>
                <c:manualLayout>
                  <c:x val="1.4338966853728074E-3"/>
                  <c:y val="0.10747503749583387"/>
                </c:manualLayout>
              </c:layout>
              <c:spPr/>
              <c:txPr>
                <a:bodyPr/>
                <a:lstStyle/>
                <a:p>
                  <a:pPr>
                    <a:defRPr sz="36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txPr>
              <a:bodyPr/>
              <a:lstStyle/>
              <a:p>
                <a:pPr>
                  <a:defRPr sz="4400" b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'[03a97a86-fd84-45b5-8816-0a16a9cf1ad7.xls]Occupati - livello provinciale'!$B$120:$B$124</c:f>
              <c:strCache>
                <c:ptCount val="5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  <c:pt idx="4">
                  <c:v>LIG</c:v>
                </c:pt>
              </c:strCache>
            </c:strRef>
          </c:cat>
          <c:val>
            <c:numRef>
              <c:f>'[03a97a86-fd84-45b5-8816-0a16a9cf1ad7.xls]Occupati - livello provinciale'!$C$120:$C$124</c:f>
              <c:numCache>
                <c:formatCode>General</c:formatCode>
                <c:ptCount val="5"/>
                <c:pt idx="0">
                  <c:v>-4</c:v>
                </c:pt>
                <c:pt idx="1">
                  <c:v>4</c:v>
                </c:pt>
                <c:pt idx="2">
                  <c:v>-3</c:v>
                </c:pt>
                <c:pt idx="3">
                  <c:v>1</c:v>
                </c:pt>
                <c:pt idx="4">
                  <c:v>-2</c:v>
                </c:pt>
              </c:numCache>
            </c:numRef>
          </c:val>
        </c:ser>
        <c:axId val="185253248"/>
        <c:axId val="185255040"/>
      </c:barChart>
      <c:catAx>
        <c:axId val="185253248"/>
        <c:scaling>
          <c:orientation val="minMax"/>
        </c:scaling>
        <c:axPos val="b"/>
        <c:tickLblPos val="nextTo"/>
        <c:txPr>
          <a:bodyPr/>
          <a:lstStyle/>
          <a:p>
            <a:pPr>
              <a:defRPr sz="4400" b="1">
                <a:solidFill>
                  <a:srgbClr val="002060"/>
                </a:solidFill>
              </a:defRPr>
            </a:pPr>
            <a:endParaRPr lang="it-IT"/>
          </a:p>
        </c:txPr>
        <c:crossAx val="185255040"/>
        <c:crosses val="autoZero"/>
        <c:auto val="1"/>
        <c:lblAlgn val="ctr"/>
        <c:lblOffset val="100"/>
      </c:catAx>
      <c:valAx>
        <c:axId val="185255040"/>
        <c:scaling>
          <c:orientation val="minMax"/>
        </c:scaling>
        <c:axPos val="l"/>
        <c:majorGridlines/>
        <c:numFmt formatCode="General" sourceLinked="1"/>
        <c:tickLblPos val="nextTo"/>
        <c:crossAx val="185253248"/>
        <c:crosses val="autoZero"/>
        <c:crossBetween val="between"/>
      </c:valAx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</c:title>
    <c:plotArea>
      <c:layout>
        <c:manualLayout>
          <c:layoutTarget val="inner"/>
          <c:xMode val="edge"/>
          <c:yMode val="edge"/>
          <c:x val="8.0970880998365732E-2"/>
          <c:y val="9.6621647150009982E-2"/>
          <c:w val="0.88202198781756058"/>
          <c:h val="0.78704443673092361"/>
        </c:manualLayout>
      </c:layout>
      <c:doughnutChart>
        <c:varyColors val="1"/>
        <c:ser>
          <c:idx val="0"/>
          <c:order val="0"/>
          <c:tx>
            <c:strRef>
              <c:f>'[occupati lig prov 2016.xlsx]Foglio6'!$D$17</c:f>
              <c:strCache>
                <c:ptCount val="1"/>
                <c:pt idx="0">
                  <c:v>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angle"/>
            </a:sp3d>
          </c:spPr>
          <c:explosion val="19"/>
          <c:dLbls>
            <c:dLbl>
              <c:idx val="0"/>
              <c:spPr/>
              <c:txPr>
                <a:bodyPr/>
                <a:lstStyle/>
                <a:p>
                  <a:pPr>
                    <a:defRPr sz="36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800" b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Percent val="1"/>
            <c:showLeaderLines val="1"/>
          </c:dLbls>
          <c:cat>
            <c:strRef>
              <c:f>'[occupati lig prov 2016.xlsx]Foglio6'!$C$18:$C$19</c:f>
              <c:strCache>
                <c:ptCount val="2"/>
                <c:pt idx="0">
                  <c:v>DIPENDENTI</c:v>
                </c:pt>
                <c:pt idx="1">
                  <c:v>INDIPENDENTI</c:v>
                </c:pt>
              </c:strCache>
            </c:strRef>
          </c:cat>
          <c:val>
            <c:numRef>
              <c:f>'[occupati lig prov 2016.xlsx]Foglio6'!$D$18:$D$19</c:f>
              <c:numCache>
                <c:formatCode>General</c:formatCode>
                <c:ptCount val="2"/>
                <c:pt idx="0">
                  <c:v>70966</c:v>
                </c:pt>
                <c:pt idx="1">
                  <c:v>39866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"/>
          <c:y val="0.87994974771115064"/>
          <c:w val="0.98119348289011044"/>
          <c:h val="0.10148249112951208"/>
        </c:manualLayout>
      </c:layout>
      <c:spPr>
        <a:solidFill>
          <a:srgbClr val="FFFF00"/>
        </a:solidFill>
      </c:spPr>
      <c:txPr>
        <a:bodyPr/>
        <a:lstStyle/>
        <a:p>
          <a:pPr>
            <a:defRPr sz="2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zero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5393948397959787E-2"/>
          <c:y val="3.6829731042874216E-3"/>
          <c:w val="0.86218541078591593"/>
          <c:h val="0.99256401344862966"/>
        </c:manualLayout>
      </c:layout>
      <c:pie3DChart>
        <c:varyColors val="1"/>
        <c:ser>
          <c:idx val="0"/>
          <c:order val="0"/>
          <c:tx>
            <c:strRef>
              <c:f>'[occupati lig prov 2016.xlsx]Foglio6'!$D$5</c:f>
              <c:strCache>
                <c:ptCount val="1"/>
                <c:pt idx="0">
                  <c:v>2016</c:v>
                </c:pt>
              </c:strCache>
            </c:strRef>
          </c:tx>
          <c:explosion val="25"/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0.22092767295597485"/>
                  <c:y val="-8.5993853683735369E-2"/>
                </c:manualLayout>
              </c:layout>
              <c:spPr/>
              <c:txPr>
                <a:bodyPr/>
                <a:lstStyle/>
                <a:p>
                  <a:pPr>
                    <a:defRPr sz="3600" b="1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Percent val="1"/>
            </c:dLbl>
            <c:txPr>
              <a:bodyPr/>
              <a:lstStyle/>
              <a:p>
                <a:pPr>
                  <a:defRPr sz="32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Percent val="1"/>
            <c:showLeaderLines val="1"/>
          </c:dLbls>
          <c:cat>
            <c:strRef>
              <c:f>'[occupati lig prov 2016.xlsx]Foglio6'!$C$6:$C$7</c:f>
              <c:strCache>
                <c:ptCount val="2"/>
                <c:pt idx="0">
                  <c:v>maschi</c:v>
                </c:pt>
                <c:pt idx="1">
                  <c:v>femmine</c:v>
                </c:pt>
              </c:strCache>
            </c:strRef>
          </c:cat>
          <c:val>
            <c:numRef>
              <c:f>'[occupati lig prov 2016.xlsx]Foglio6'!$D$6:$D$7</c:f>
              <c:numCache>
                <c:formatCode>General</c:formatCode>
                <c:ptCount val="2"/>
                <c:pt idx="0">
                  <c:v>58.3</c:v>
                </c:pt>
                <c:pt idx="1">
                  <c:v>41.7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1.5267667013321624E-3"/>
          <c:y val="0.87994974771115064"/>
          <c:w val="0.979605308770366"/>
          <c:h val="0.10148249112951208"/>
        </c:manualLayout>
      </c:layout>
      <c:spPr>
        <a:solidFill>
          <a:srgbClr val="FFFF00"/>
        </a:solidFill>
      </c:spPr>
      <c:txPr>
        <a:bodyPr/>
        <a:lstStyle/>
        <a:p>
          <a:pPr>
            <a:defRPr sz="2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zero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7355365035021446E-2"/>
          <c:w val="1"/>
          <c:h val="0.96264463496498343"/>
        </c:manualLayout>
      </c:layout>
      <c:pie3DChart>
        <c:varyColors val="1"/>
        <c:ser>
          <c:idx val="0"/>
          <c:order val="0"/>
          <c:tx>
            <c:strRef>
              <c:f>'[OCCUPAZIONE LIGURIA 2008 2016.xlsx]DIFFERENZE'!$G$47</c:f>
              <c:strCache>
                <c:ptCount val="1"/>
                <c:pt idx="0">
                  <c:v>2016</c:v>
                </c:pt>
              </c:strCache>
            </c:strRef>
          </c:tx>
          <c:explosion val="25"/>
          <c:dPt>
            <c:idx val="1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2960756153961187"/>
                  <c:y val="0.12528398681568759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6.974842767295597E-2"/>
                  <c:y val="3.0494580600458628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9.7460010894864529E-2"/>
                  <c:y val="-0.24809543280958074"/>
                </c:manualLayout>
              </c:layout>
              <c:spPr/>
              <c:txPr>
                <a:bodyPr/>
                <a:lstStyle/>
                <a:p>
                  <a:pPr>
                    <a:defRPr sz="28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0.11680015109273795"/>
                  <c:y val="0.1367935449619193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2000" b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CatName val="1"/>
            <c:showPercent val="1"/>
            <c:showLeaderLines val="1"/>
          </c:dLbls>
          <c:cat>
            <c:strRef>
              <c:f>'[OCCUPAZIONE LIGURIA 2008 2016.xlsx]DIFFERENZE'!$F$48:$F$51</c:f>
              <c:strCache>
                <c:ptCount val="4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</c:strCache>
            </c:strRef>
          </c:cat>
          <c:val>
            <c:numRef>
              <c:f>'[OCCUPAZIONE LIGURIA 2008 2016.xlsx]DIFFERENZE'!$G$48:$G$51</c:f>
              <c:numCache>
                <c:formatCode>General</c:formatCode>
                <c:ptCount val="4"/>
                <c:pt idx="0">
                  <c:v>78491</c:v>
                </c:pt>
                <c:pt idx="1">
                  <c:v>110832</c:v>
                </c:pt>
                <c:pt idx="2">
                  <c:v>331703</c:v>
                </c:pt>
                <c:pt idx="3">
                  <c:v>88074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2.332520173054882E-2"/>
          <c:w val="1"/>
          <c:h val="0.97667479826945192"/>
        </c:manualLayout>
      </c:layout>
      <c:pie3DChart>
        <c:varyColors val="1"/>
        <c:ser>
          <c:idx val="0"/>
          <c:order val="0"/>
          <c:tx>
            <c:strRef>
              <c:f>'[occupati lig prov 2016.xlsx]Foglio6'!$D$12</c:f>
              <c:strCache>
                <c:ptCount val="1"/>
                <c:pt idx="0">
                  <c:v>2016</c:v>
                </c:pt>
              </c:strCache>
            </c:strRef>
          </c:tx>
          <c:explosion val="25"/>
          <c:dPt>
            <c:idx val="2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2.1352201257861633E-2"/>
                  <c:y val="7.9119957454358403E-2"/>
                </c:manualLayout>
              </c:layout>
              <c:showPercent val="1"/>
            </c:dLbl>
            <c:dLbl>
              <c:idx val="1"/>
              <c:layout>
                <c:manualLayout>
                  <c:x val="-0.1804231664438172"/>
                  <c:y val="7.3546778884405389E-2"/>
                </c:manualLayout>
              </c:layout>
              <c:showPercent val="1"/>
            </c:dLbl>
            <c:dLbl>
              <c:idx val="2"/>
              <c:layout>
                <c:manualLayout>
                  <c:x val="0.15389404744218313"/>
                  <c:y val="-0.29960916604930282"/>
                </c:manualLayout>
              </c:layout>
              <c:spPr/>
              <c:txPr>
                <a:bodyPr/>
                <a:lstStyle/>
                <a:p>
                  <a:pPr>
                    <a:defRPr sz="4000" b="1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Percent val="1"/>
            </c:dLbl>
            <c:txPr>
              <a:bodyPr/>
              <a:lstStyle/>
              <a:p>
                <a:pPr>
                  <a:defRPr sz="2800" b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Percent val="1"/>
            <c:showLeaderLines val="1"/>
          </c:dLbls>
          <c:cat>
            <c:strRef>
              <c:f>'[occupati lig prov 2016.xlsx]Foglio6'!$C$13:$C$15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</c:v>
                </c:pt>
              </c:strCache>
            </c:strRef>
          </c:cat>
          <c:val>
            <c:numRef>
              <c:f>'[occupati lig prov 2016.xlsx]Foglio6'!$D$13:$D$15</c:f>
              <c:numCache>
                <c:formatCode>General</c:formatCode>
                <c:ptCount val="3"/>
                <c:pt idx="0">
                  <c:v>3537</c:v>
                </c:pt>
                <c:pt idx="1">
                  <c:v>19328</c:v>
                </c:pt>
                <c:pt idx="2">
                  <c:v>87967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1.3536869212103242E-3"/>
          <c:y val="0.84777626330573241"/>
          <c:w val="0.99864631307879026"/>
          <c:h val="0.15222373669426834"/>
        </c:manualLayout>
      </c:layout>
      <c:spPr>
        <a:solidFill>
          <a:srgbClr val="FFFF00"/>
        </a:solidFill>
      </c:spPr>
      <c:txPr>
        <a:bodyPr/>
        <a:lstStyle/>
        <a:p>
          <a:pPr>
            <a:defRPr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zero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4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2016.xlsx]Foglio2'!$A$6</c:f>
              <c:strCache>
                <c:ptCount val="1"/>
                <c:pt idx="0">
                  <c:v>SAVONA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accent3">
                  <a:lumMod val="75000"/>
                </a:schemeClr>
              </a:solidFill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c:spPr>
          <c:dLbls>
            <c:dLbl>
              <c:idx val="8"/>
              <c:spPr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rgbClr val="00B050"/>
                  </a:solidFill>
                </a:ln>
              </c:spPr>
              <c:txPr>
                <a:bodyPr/>
                <a:lstStyle/>
                <a:p>
                  <a:pPr>
                    <a:defRPr sz="2800" b="1">
                      <a:solidFill>
                        <a:schemeClr val="accent4">
                          <a:lumMod val="50000"/>
                        </a:schemeClr>
                      </a:solidFill>
                    </a:defRPr>
                  </a:pPr>
                  <a:endParaRPr lang="it-IT"/>
                </a:p>
              </c:txPr>
            </c:dLbl>
            <c:spPr>
              <a:ln>
                <a:solidFill>
                  <a:srgbClr val="00B050"/>
                </a:solidFill>
              </a:ln>
            </c:spPr>
            <c:txPr>
              <a:bodyPr/>
              <a:lstStyle/>
              <a:p>
                <a:pPr>
                  <a:defRPr sz="2400" b="1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2016.xlsx]Foglio2'!$B$5:$J$5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2016.xlsx]Foglio2'!$B$6:$J$6</c:f>
              <c:numCache>
                <c:formatCode>General</c:formatCode>
                <c:ptCount val="9"/>
                <c:pt idx="0">
                  <c:v>4.2130000000000001</c:v>
                </c:pt>
                <c:pt idx="1">
                  <c:v>4.68</c:v>
                </c:pt>
                <c:pt idx="2">
                  <c:v>4.383</c:v>
                </c:pt>
                <c:pt idx="3">
                  <c:v>3.6149999999999998</c:v>
                </c:pt>
                <c:pt idx="4">
                  <c:v>4.532</c:v>
                </c:pt>
                <c:pt idx="5">
                  <c:v>3.69</c:v>
                </c:pt>
                <c:pt idx="6">
                  <c:v>4.2430000000000003</c:v>
                </c:pt>
                <c:pt idx="7">
                  <c:v>4.1029999999999918</c:v>
                </c:pt>
                <c:pt idx="8">
                  <c:v>3.5369999999999977</c:v>
                </c:pt>
              </c:numCache>
            </c:numRef>
          </c:val>
        </c:ser>
        <c:axId val="195329024"/>
        <c:axId val="195339008"/>
      </c:barChart>
      <c:catAx>
        <c:axId val="195329024"/>
        <c:scaling>
          <c:orientation val="minMax"/>
        </c:scaling>
        <c:axPos val="b"/>
        <c:tickLblPos val="nextTo"/>
        <c:crossAx val="195339008"/>
        <c:crosses val="autoZero"/>
        <c:auto val="1"/>
        <c:lblAlgn val="ctr"/>
        <c:lblOffset val="100"/>
      </c:catAx>
      <c:valAx>
        <c:axId val="195339008"/>
        <c:scaling>
          <c:orientation val="minMax"/>
        </c:scaling>
        <c:axPos val="l"/>
        <c:majorGridlines/>
        <c:numFmt formatCode="General" sourceLinked="1"/>
        <c:tickLblPos val="nextTo"/>
        <c:crossAx val="195329024"/>
        <c:crosses val="autoZero"/>
        <c:crossBetween val="between"/>
      </c:valAx>
    </c:plotArea>
    <c:plotVisOnly val="1"/>
    <c:dispBlanksAs val="gap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2016.xlsx]Foglio3'!$C$51</c:f>
              <c:strCache>
                <c:ptCount val="1"/>
                <c:pt idx="0">
                  <c:v>SV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plastic">
              <a:bevelT w="82550" h="63500" prst="divot"/>
              <a:bevelB/>
            </a:sp3d>
          </c:spPr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0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1800" b="1">
                    <a:solidFill>
                      <a:srgbClr val="0070C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2016.xlsx]Foglio3'!$D$50:$L$50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2016.xlsx]Foglio3'!$D$51:$L$51</c:f>
              <c:numCache>
                <c:formatCode>General</c:formatCode>
                <c:ptCount val="9"/>
                <c:pt idx="0">
                  <c:v>25.096</c:v>
                </c:pt>
                <c:pt idx="1">
                  <c:v>23.481999999999989</c:v>
                </c:pt>
                <c:pt idx="2">
                  <c:v>18.510999999999999</c:v>
                </c:pt>
                <c:pt idx="3">
                  <c:v>21.606000000000005</c:v>
                </c:pt>
                <c:pt idx="4">
                  <c:v>21.091000000000001</c:v>
                </c:pt>
                <c:pt idx="5">
                  <c:v>20.57</c:v>
                </c:pt>
                <c:pt idx="6">
                  <c:v>22.113000000000024</c:v>
                </c:pt>
                <c:pt idx="7">
                  <c:v>20.628</c:v>
                </c:pt>
                <c:pt idx="8">
                  <c:v>19.327999999999999</c:v>
                </c:pt>
              </c:numCache>
            </c:numRef>
          </c:val>
        </c:ser>
        <c:axId val="229480704"/>
        <c:axId val="229486592"/>
      </c:barChart>
      <c:catAx>
        <c:axId val="229480704"/>
        <c:scaling>
          <c:orientation val="minMax"/>
        </c:scaling>
        <c:axPos val="b"/>
        <c:tickLblPos val="nextTo"/>
        <c:crossAx val="229486592"/>
        <c:crosses val="autoZero"/>
        <c:auto val="1"/>
        <c:lblAlgn val="ctr"/>
        <c:lblOffset val="100"/>
      </c:catAx>
      <c:valAx>
        <c:axId val="229486592"/>
        <c:scaling>
          <c:orientation val="minMax"/>
        </c:scaling>
        <c:axPos val="l"/>
        <c:majorGridlines/>
        <c:numFmt formatCode="General" sourceLinked="1"/>
        <c:tickLblPos val="nextTo"/>
        <c:crossAx val="229480704"/>
        <c:crosses val="autoZero"/>
        <c:crossBetween val="between"/>
      </c:valAx>
    </c:plotArea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3.2277510450082668E-2"/>
          <c:y val="1.5074784562574108E-2"/>
          <c:w val="0.96182414698162721"/>
          <c:h val="0.90178671461426652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2016.xlsx]Foglio3'!$C$51</c:f>
              <c:strCache>
                <c:ptCount val="1"/>
                <c:pt idx="0">
                  <c:v>IND SS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88900" h="88900"/>
            </a:sp3d>
          </c:spPr>
          <c:dLbls>
            <c:txPr>
              <a:bodyPr/>
              <a:lstStyle/>
              <a:p>
                <a:pPr>
                  <a:defRPr sz="1600" b="1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2016.xlsx]Foglio3'!$D$50:$L$50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2016.xlsx]Foglio3'!$D$51:$L$51</c:f>
              <c:numCache>
                <c:formatCode>General</c:formatCode>
                <c:ptCount val="9"/>
                <c:pt idx="0">
                  <c:v>13.237999999999998</c:v>
                </c:pt>
                <c:pt idx="1">
                  <c:v>13.733000000000001</c:v>
                </c:pt>
                <c:pt idx="2">
                  <c:v>9.6909999999999989</c:v>
                </c:pt>
                <c:pt idx="3">
                  <c:v>10.913</c:v>
                </c:pt>
                <c:pt idx="4">
                  <c:v>10.414</c:v>
                </c:pt>
                <c:pt idx="5">
                  <c:v>12.747999999999999</c:v>
                </c:pt>
                <c:pt idx="6">
                  <c:v>13.179</c:v>
                </c:pt>
                <c:pt idx="7">
                  <c:v>10.522</c:v>
                </c:pt>
                <c:pt idx="8">
                  <c:v>10.063000000000002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2016.xlsx]Foglio3'!$C$52</c:f>
              <c:strCache>
                <c:ptCount val="1"/>
                <c:pt idx="0">
                  <c:v>COSTRUZIONI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>
              <a:bevelT w="38100" h="57150" prst="angle"/>
            </a:sp3d>
          </c:spPr>
          <c:dLbls>
            <c:txPr>
              <a:bodyPr/>
              <a:lstStyle/>
              <a:p>
                <a:pPr>
                  <a:defRPr sz="1400" b="1" i="1">
                    <a:solidFill>
                      <a:srgbClr val="FF000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2016.xlsx]Foglio3'!$D$50:$L$50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2016.xlsx]Foglio3'!$D$52:$L$52</c:f>
              <c:numCache>
                <c:formatCode>General</c:formatCode>
                <c:ptCount val="9"/>
                <c:pt idx="0">
                  <c:v>11.858000000000002</c:v>
                </c:pt>
                <c:pt idx="1">
                  <c:v>9.7489999999999988</c:v>
                </c:pt>
                <c:pt idx="2">
                  <c:v>8.82</c:v>
                </c:pt>
                <c:pt idx="3">
                  <c:v>10.693</c:v>
                </c:pt>
                <c:pt idx="4">
                  <c:v>10.677</c:v>
                </c:pt>
                <c:pt idx="5">
                  <c:v>7.8209999999999935</c:v>
                </c:pt>
                <c:pt idx="6">
                  <c:v>8.9340000000000011</c:v>
                </c:pt>
                <c:pt idx="7">
                  <c:v>10.106</c:v>
                </c:pt>
                <c:pt idx="8">
                  <c:v>9.2640000000000011</c:v>
                </c:pt>
              </c:numCache>
            </c:numRef>
          </c:val>
        </c:ser>
        <c:axId val="229540224"/>
        <c:axId val="229541760"/>
      </c:barChart>
      <c:catAx>
        <c:axId val="229540224"/>
        <c:scaling>
          <c:orientation val="minMax"/>
        </c:scaling>
        <c:axPos val="b"/>
        <c:tickLblPos val="nextTo"/>
        <c:crossAx val="229541760"/>
        <c:crosses val="autoZero"/>
        <c:auto val="1"/>
        <c:lblAlgn val="ctr"/>
        <c:lblOffset val="100"/>
      </c:catAx>
      <c:valAx>
        <c:axId val="229541760"/>
        <c:scaling>
          <c:orientation val="minMax"/>
        </c:scaling>
        <c:axPos val="l"/>
        <c:majorGridlines/>
        <c:numFmt formatCode="General" sourceLinked="1"/>
        <c:tickLblPos val="nextTo"/>
        <c:crossAx val="229540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307171672985364"/>
          <c:y val="1.9360192080865691E-2"/>
          <c:w val="0.40902704870224582"/>
          <c:h val="9.9012325603831663E-2"/>
        </c:manualLayout>
      </c:layout>
      <c:spPr>
        <a:solidFill>
          <a:srgbClr val="FFFF00"/>
        </a:solidFill>
      </c:spPr>
      <c:txPr>
        <a:bodyPr/>
        <a:lstStyle/>
        <a:p>
          <a:pPr>
            <a:defRPr sz="2400" b="1"/>
          </a:pPr>
          <a:endParaRPr lang="it-IT"/>
        </a:p>
      </c:txPr>
    </c:legend>
    <c:plotVisOnly val="1"/>
    <c:dispBlanksAs val="gap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2016.xlsx]Foglio2'!$A$9</c:f>
              <c:strCache>
                <c:ptCount val="1"/>
                <c:pt idx="0">
                  <c:v>SAVONA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8"/>
              <c:spPr>
                <a:solidFill>
                  <a:srgbClr val="FFFF00"/>
                </a:solidFill>
                <a:ln>
                  <a:solidFill>
                    <a:srgbClr val="7030A0"/>
                  </a:solidFill>
                </a:ln>
              </c:spPr>
              <c:txPr>
                <a:bodyPr/>
                <a:lstStyle/>
                <a:p>
                  <a:pPr>
                    <a:defRPr sz="2800" b="1">
                      <a:solidFill>
                        <a:srgbClr val="002060"/>
                      </a:solidFill>
                    </a:defRPr>
                  </a:pPr>
                  <a:endParaRPr lang="it-IT"/>
                </a:p>
              </c:txPr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rgbClr val="7030A0"/>
                </a:solidFill>
              </a:ln>
            </c:spPr>
            <c:txPr>
              <a:bodyPr/>
              <a:lstStyle/>
              <a:p>
                <a:pPr>
                  <a:defRPr sz="1800" b="1">
                    <a:solidFill>
                      <a:srgbClr val="00206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2016.xlsx]Foglio2'!$B$8:$J$8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2016.xlsx]Foglio2'!$B$9:$J$9</c:f>
              <c:numCache>
                <c:formatCode>General</c:formatCode>
                <c:ptCount val="9"/>
                <c:pt idx="0">
                  <c:v>83.524000000000001</c:v>
                </c:pt>
                <c:pt idx="1">
                  <c:v>87.681999999999988</c:v>
                </c:pt>
                <c:pt idx="2">
                  <c:v>88.088999999999999</c:v>
                </c:pt>
                <c:pt idx="3">
                  <c:v>85.986999999999995</c:v>
                </c:pt>
                <c:pt idx="4">
                  <c:v>84.596000000000004</c:v>
                </c:pt>
                <c:pt idx="5">
                  <c:v>81.997000000000128</c:v>
                </c:pt>
                <c:pt idx="6">
                  <c:v>81.771000000000001</c:v>
                </c:pt>
                <c:pt idx="7">
                  <c:v>82.225999999999999</c:v>
                </c:pt>
                <c:pt idx="8">
                  <c:v>87.967000000000027</c:v>
                </c:pt>
              </c:numCache>
            </c:numRef>
          </c:val>
        </c:ser>
        <c:gapWidth val="39"/>
        <c:axId val="229856768"/>
        <c:axId val="229858304"/>
      </c:barChart>
      <c:catAx>
        <c:axId val="229856768"/>
        <c:scaling>
          <c:orientation val="minMax"/>
        </c:scaling>
        <c:axPos val="b"/>
        <c:tickLblPos val="nextTo"/>
        <c:crossAx val="229858304"/>
        <c:crosses val="autoZero"/>
        <c:auto val="1"/>
        <c:lblAlgn val="ctr"/>
        <c:lblOffset val="100"/>
      </c:catAx>
      <c:valAx>
        <c:axId val="229858304"/>
        <c:scaling>
          <c:orientation val="minMax"/>
        </c:scaling>
        <c:axPos val="l"/>
        <c:majorGridlines/>
        <c:numFmt formatCode="General" sourceLinked="1"/>
        <c:tickLblPos val="nextTo"/>
        <c:crossAx val="229856768"/>
        <c:crosses val="autoZero"/>
        <c:crossBetween val="between"/>
      </c:valAx>
    </c:plotArea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2016.xlsx]SETTORI'!$M$15</c:f>
              <c:strCache>
                <c:ptCount val="1"/>
                <c:pt idx="0">
                  <c:v>c.a.r.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dLbl>
              <c:idx val="7"/>
              <c:layout/>
              <c:showVal val="1"/>
            </c:dLbl>
            <c:dLbl>
              <c:idx val="8"/>
              <c:layout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  <c:showSerName val="1"/>
            </c:dLbl>
            <c:delete val="1"/>
            <c:txPr>
              <a:bodyPr/>
              <a:lstStyle/>
              <a:p>
                <a:pPr>
                  <a:defRPr sz="14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2016.xlsx]SETTORI'!$N$14:$V$14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2016.xlsx]SETTORI'!$N$15:$V$15</c:f>
              <c:numCache>
                <c:formatCode>General</c:formatCode>
                <c:ptCount val="9"/>
                <c:pt idx="0">
                  <c:v>28.895</c:v>
                </c:pt>
                <c:pt idx="1">
                  <c:v>28.891999999999999</c:v>
                </c:pt>
                <c:pt idx="2">
                  <c:v>30.074999999999999</c:v>
                </c:pt>
                <c:pt idx="3">
                  <c:v>27.577999999999999</c:v>
                </c:pt>
                <c:pt idx="4">
                  <c:v>30.261999999999986</c:v>
                </c:pt>
                <c:pt idx="5">
                  <c:v>30.081999999999987</c:v>
                </c:pt>
                <c:pt idx="6">
                  <c:v>27.96399999999997</c:v>
                </c:pt>
                <c:pt idx="7">
                  <c:v>28.023</c:v>
                </c:pt>
                <c:pt idx="8">
                  <c:v>33.104000000000006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2016.xlsx]SETTORI'!$M$16</c:f>
              <c:strCache>
                <c:ptCount val="1"/>
                <c:pt idx="0">
                  <c:v>a.a.s.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 prstMaterial="metal">
              <a:bevelT w="38100" h="57150" prst="angle"/>
            </a:sp3d>
          </c:spPr>
          <c:dLbls>
            <c:dLbl>
              <c:idx val="7"/>
              <c:layout>
                <c:manualLayout>
                  <c:x val="-2.1604938271604989E-2"/>
                  <c:y val="1.4029942357018816E-2"/>
                </c:manualLayout>
              </c:layout>
              <c:dLblPos val="outEnd"/>
              <c:showVal val="1"/>
            </c:dLbl>
            <c:dLbl>
              <c:idx val="8"/>
              <c:layout>
                <c:manualLayout>
                  <c:x val="-4.6296296296296337E-3"/>
                  <c:y val="-1.4821534717402768E-2"/>
                </c:manualLayout>
              </c:layout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it-IT"/>
                </a:p>
              </c:txPr>
              <c:dLblPos val="outEnd"/>
              <c:showVal val="1"/>
              <c:showSerName val="1"/>
            </c:dLbl>
            <c:delete val="1"/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  <c:dLblPos val="outEnd"/>
          </c:dLbls>
          <c:cat>
            <c:strRef>
              <c:f>'[occupati lig prov 2016.xlsx]SETTORI'!$N$14:$V$14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2016.xlsx]SETTORI'!$N$16:$V$16</c:f>
              <c:numCache>
                <c:formatCode>General</c:formatCode>
                <c:ptCount val="9"/>
                <c:pt idx="0">
                  <c:v>54.629000000000012</c:v>
                </c:pt>
                <c:pt idx="1">
                  <c:v>58.790000000000013</c:v>
                </c:pt>
                <c:pt idx="2">
                  <c:v>58.013999999999996</c:v>
                </c:pt>
                <c:pt idx="3">
                  <c:v>58.409000000000006</c:v>
                </c:pt>
                <c:pt idx="4">
                  <c:v>54.335000000000001</c:v>
                </c:pt>
                <c:pt idx="5">
                  <c:v>51.916000000000004</c:v>
                </c:pt>
                <c:pt idx="6">
                  <c:v>53.806999999999995</c:v>
                </c:pt>
                <c:pt idx="7">
                  <c:v>54.203000000000003</c:v>
                </c:pt>
                <c:pt idx="8">
                  <c:v>54.863</c:v>
                </c:pt>
              </c:numCache>
            </c:numRef>
          </c:val>
        </c:ser>
        <c:gapWidth val="55"/>
        <c:axId val="235488000"/>
        <c:axId val="235489536"/>
      </c:barChart>
      <c:catAx>
        <c:axId val="235488000"/>
        <c:scaling>
          <c:orientation val="minMax"/>
        </c:scaling>
        <c:axPos val="b"/>
        <c:majorTickMark val="none"/>
        <c:tickLblPos val="nextTo"/>
        <c:crossAx val="235489536"/>
        <c:crosses val="autoZero"/>
        <c:auto val="1"/>
        <c:lblAlgn val="ctr"/>
        <c:lblOffset val="100"/>
      </c:catAx>
      <c:valAx>
        <c:axId val="235489536"/>
        <c:scaling>
          <c:orientation val="minMax"/>
          <c:max val="60"/>
          <c:min val="10"/>
        </c:scaling>
        <c:axPos val="l"/>
        <c:majorGridlines/>
        <c:numFmt formatCode="General" sourceLinked="1"/>
        <c:majorTickMark val="none"/>
        <c:tickLblPos val="nextTo"/>
        <c:crossAx val="235488000"/>
        <c:crosses val="autoZero"/>
        <c:crossBetween val="between"/>
        <c:majorUnit val="5"/>
      </c:valAx>
    </c:plotArea>
    <c:plotVisOnly val="1"/>
    <c:dispBlanksAs val="gap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8"/>
  <c:chart>
    <c:autoTitleDeleted val="1"/>
    <c:plotArea>
      <c:layout>
        <c:manualLayout>
          <c:layoutTarget val="inner"/>
          <c:xMode val="edge"/>
          <c:yMode val="edge"/>
          <c:x val="6.3967264508603114E-2"/>
          <c:y val="2.7141886824161396E-2"/>
          <c:w val="0.93448952561485377"/>
          <c:h val="0.88664210156135659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2016.xlsx]Foglio4'!$B$13</c:f>
              <c:strCache>
                <c:ptCount val="1"/>
                <c:pt idx="0">
                  <c:v>CAR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dPt>
            <c:idx val="8"/>
            <c:spPr>
              <a:solidFill>
                <a:schemeClr val="accent6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8"/>
              <c:spPr>
                <a:solidFill>
                  <a:srgbClr val="FFC000"/>
                </a:solidFill>
              </c:spPr>
              <c:txPr>
                <a:bodyPr/>
                <a:lstStyle/>
                <a:p>
                  <a:pPr>
                    <a:defRPr sz="2800" b="1">
                      <a:solidFill>
                        <a:schemeClr val="accent6">
                          <a:lumMod val="5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000" b="1">
                    <a:solidFill>
                      <a:schemeClr val="accent6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2016.xlsx]Foglio4'!$C$12:$K$12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2016.xlsx]Foglio4'!$C$13:$K$13</c:f>
              <c:numCache>
                <c:formatCode>General</c:formatCode>
                <c:ptCount val="9"/>
                <c:pt idx="0">
                  <c:v>28.895</c:v>
                </c:pt>
                <c:pt idx="1">
                  <c:v>28.891999999999999</c:v>
                </c:pt>
                <c:pt idx="2">
                  <c:v>30.074999999999999</c:v>
                </c:pt>
                <c:pt idx="3">
                  <c:v>27.577999999999999</c:v>
                </c:pt>
                <c:pt idx="4">
                  <c:v>30.261999999999986</c:v>
                </c:pt>
                <c:pt idx="5">
                  <c:v>30.081999999999987</c:v>
                </c:pt>
                <c:pt idx="6">
                  <c:v>27.963999999999963</c:v>
                </c:pt>
                <c:pt idx="7">
                  <c:v>28.023</c:v>
                </c:pt>
                <c:pt idx="8">
                  <c:v>33.104000000000006</c:v>
                </c:pt>
              </c:numCache>
            </c:numRef>
          </c:val>
        </c:ser>
        <c:axId val="235514880"/>
        <c:axId val="235533056"/>
      </c:barChart>
      <c:catAx>
        <c:axId val="235514880"/>
        <c:scaling>
          <c:orientation val="minMax"/>
        </c:scaling>
        <c:axPos val="b"/>
        <c:tickLblPos val="nextTo"/>
        <c:txPr>
          <a:bodyPr/>
          <a:lstStyle/>
          <a:p>
            <a:pPr>
              <a:defRPr b="1" i="1">
                <a:solidFill>
                  <a:schemeClr val="accent6">
                    <a:lumMod val="50000"/>
                  </a:schemeClr>
                </a:solidFill>
              </a:defRPr>
            </a:pPr>
            <a:endParaRPr lang="it-IT"/>
          </a:p>
        </c:txPr>
        <c:crossAx val="235533056"/>
        <c:crosses val="autoZero"/>
        <c:auto val="1"/>
        <c:lblAlgn val="ctr"/>
        <c:lblOffset val="100"/>
      </c:catAx>
      <c:valAx>
        <c:axId val="235533056"/>
        <c:scaling>
          <c:orientation val="minMax"/>
          <c:max val="36"/>
          <c:min val="15"/>
        </c:scaling>
        <c:axPos val="l"/>
        <c:majorGridlines/>
        <c:numFmt formatCode="General" sourceLinked="1"/>
        <c:tickLblPos val="nextTo"/>
        <c:crossAx val="235514880"/>
        <c:crosses val="autoZero"/>
        <c:crossBetween val="between"/>
        <c:majorUnit val="3"/>
      </c:valAx>
    </c:plotArea>
    <c:plotVisOnly val="1"/>
    <c:dispBlanksAs val="gap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4.7817633906872874E-2"/>
          <c:y val="3.1154032854444472E-2"/>
          <c:w val="0.91208078156897054"/>
          <c:h val="0.89855020909362249"/>
        </c:manualLayout>
      </c:layout>
      <c:lineChart>
        <c:grouping val="standard"/>
        <c:ser>
          <c:idx val="0"/>
          <c:order val="0"/>
          <c:tx>
            <c:strRef>
              <c:f>'[occupati lig prov 2016.xlsx]Occupati - livello provinciale'!$T$17</c:f>
              <c:strCache>
                <c:ptCount val="1"/>
                <c:pt idx="0">
                  <c:v>savona</c:v>
                </c:pt>
              </c:strCache>
            </c:strRef>
          </c:tx>
          <c:spPr>
            <a:ln w="76200"/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c:spPr>
          <c:marker>
            <c:spPr>
              <a:solidFill>
                <a:srgbClr val="00B0F0"/>
              </a:solidFill>
              <a:ln w="76200"/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0"/>
              <c:layout/>
              <c:showVal val="1"/>
            </c:dLbl>
            <c:dLbl>
              <c:idx val="5"/>
              <c:layout>
                <c:manualLayout>
                  <c:x val="-0.12345679012345678"/>
                  <c:y val="-1.964244957371505E-2"/>
                </c:manualLayout>
              </c:layout>
              <c:showVal val="1"/>
            </c:dLbl>
            <c:dLbl>
              <c:idx val="11"/>
              <c:layout>
                <c:manualLayout>
                  <c:x val="-2.9320987654320882E-2"/>
                  <c:y val="4.4896522574311905E-2"/>
                </c:manualLayout>
              </c:layout>
              <c:showVal val="1"/>
            </c:dLbl>
            <c:dLbl>
              <c:idx val="12"/>
              <c:layout>
                <c:manualLayout>
                  <c:x val="-4.4753086419753133E-2"/>
                  <c:y val="-6.4538751200573313E-2"/>
                </c:manualLayout>
              </c:layout>
              <c:showVal val="1"/>
            </c:dLbl>
            <c:delete val="1"/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 sz="2000" b="1">
                    <a:solidFill>
                      <a:srgbClr val="0070C0"/>
                    </a:solidFill>
                  </a:defRPr>
                </a:pPr>
                <a:endParaRPr lang="it-IT"/>
              </a:p>
            </c:txPr>
          </c:dLbls>
          <c:cat>
            <c:strRef>
              <c:f>'[occupati lig prov 2016.xlsx]Occupati - livello provinciale'!$U$16:$AG$16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2016.xlsx]Occupati - livello provinciale'!$U$17:$AG$17</c:f>
              <c:numCache>
                <c:formatCode>General</c:formatCode>
                <c:ptCount val="13"/>
                <c:pt idx="0">
                  <c:v>105.062</c:v>
                </c:pt>
                <c:pt idx="1">
                  <c:v>110.083</c:v>
                </c:pt>
                <c:pt idx="2">
                  <c:v>113.95</c:v>
                </c:pt>
                <c:pt idx="3">
                  <c:v>113.35899999999998</c:v>
                </c:pt>
                <c:pt idx="4">
                  <c:v>112.834</c:v>
                </c:pt>
                <c:pt idx="5">
                  <c:v>115.843</c:v>
                </c:pt>
                <c:pt idx="6">
                  <c:v>110.983</c:v>
                </c:pt>
                <c:pt idx="7">
                  <c:v>111.208</c:v>
                </c:pt>
                <c:pt idx="8">
                  <c:v>110.22</c:v>
                </c:pt>
                <c:pt idx="9">
                  <c:v>106.25700000000002</c:v>
                </c:pt>
                <c:pt idx="10">
                  <c:v>108.127</c:v>
                </c:pt>
                <c:pt idx="11">
                  <c:v>106.95699999999999</c:v>
                </c:pt>
                <c:pt idx="12">
                  <c:v>110.83199999999999</c:v>
                </c:pt>
              </c:numCache>
            </c:numRef>
          </c:val>
        </c:ser>
        <c:marker val="1"/>
        <c:axId val="185725312"/>
        <c:axId val="185726848"/>
      </c:lineChart>
      <c:lineChart>
        <c:grouping val="standard"/>
        <c:ser>
          <c:idx val="1"/>
          <c:order val="1"/>
          <c:tx>
            <c:strRef>
              <c:f>'[occupati lig prov 2016.xlsx]Occupati - livello provinciale'!$T$18</c:f>
              <c:strCache>
                <c:ptCount val="1"/>
                <c:pt idx="0">
                  <c:v>liguria</c:v>
                </c:pt>
              </c:strCache>
            </c:strRef>
          </c:tx>
          <c:spPr>
            <a:ln w="38100">
              <a:solidFill>
                <a:srgbClr val="FF0000"/>
              </a:solidFill>
              <a:headEnd type="diamond" w="med" len="med"/>
              <a:tailEnd type="triangle" w="med" len="med"/>
            </a:ln>
          </c:spPr>
          <c:marker>
            <c:spPr>
              <a:solidFill>
                <a:srgbClr val="FF0000"/>
              </a:solidFill>
              <a:ln w="38100">
                <a:solidFill>
                  <a:srgbClr val="FF0000"/>
                </a:solidFill>
                <a:headEnd type="diamond" w="med" len="med"/>
                <a:tailEnd type="triangle" w="med" len="med"/>
              </a:ln>
            </c:spPr>
          </c:marker>
          <c:dLbls>
            <c:dLbl>
              <c:idx val="4"/>
              <c:layout/>
              <c:showVal val="1"/>
            </c:dLbl>
            <c:dLbl>
              <c:idx val="10"/>
              <c:layout>
                <c:manualLayout>
                  <c:x val="-3.2407407407407447E-2"/>
                  <c:y val="4.008553685423235E-2"/>
                </c:manualLayout>
              </c:layout>
              <c:showVal val="1"/>
            </c:dLbl>
            <c:dLbl>
              <c:idx val="12"/>
              <c:layout>
                <c:manualLayout>
                  <c:x val="-2.4691358024691391E-2"/>
                  <c:y val="-2.7558806587284691E-2"/>
                </c:manualLayout>
              </c:layout>
              <c:showVal val="1"/>
            </c:dLbl>
            <c:delete val="1"/>
          </c:dLbls>
          <c:cat>
            <c:strRef>
              <c:f>'[occupati lig prov 2016.xlsx]Occupati - livello provinciale'!$U$16:$AG$16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2016.xlsx]Occupati - livello provinciale'!$U$18:$AG$18</c:f>
              <c:numCache>
                <c:formatCode>General</c:formatCode>
                <c:ptCount val="13"/>
                <c:pt idx="0">
                  <c:v>610.57899999999995</c:v>
                </c:pt>
                <c:pt idx="1">
                  <c:v>614.08000000000004</c:v>
                </c:pt>
                <c:pt idx="2">
                  <c:v>622.92499999999939</c:v>
                </c:pt>
                <c:pt idx="3">
                  <c:v>633.15699999999947</c:v>
                </c:pt>
                <c:pt idx="4">
                  <c:v>635.68700000000001</c:v>
                </c:pt>
                <c:pt idx="5">
                  <c:v>631.73</c:v>
                </c:pt>
                <c:pt idx="6">
                  <c:v>624.01400000000001</c:v>
                </c:pt>
                <c:pt idx="7">
                  <c:v>629.62300000000005</c:v>
                </c:pt>
                <c:pt idx="8">
                  <c:v>620.30899999999997</c:v>
                </c:pt>
                <c:pt idx="9">
                  <c:v>603.11300000000051</c:v>
                </c:pt>
                <c:pt idx="10">
                  <c:v>599.14699999999948</c:v>
                </c:pt>
                <c:pt idx="11">
                  <c:v>611.721</c:v>
                </c:pt>
                <c:pt idx="12">
                  <c:v>609.54999999999939</c:v>
                </c:pt>
              </c:numCache>
            </c:numRef>
          </c:val>
        </c:ser>
        <c:marker val="1"/>
        <c:axId val="185881728"/>
        <c:axId val="185728384"/>
      </c:lineChart>
      <c:catAx>
        <c:axId val="185725312"/>
        <c:scaling>
          <c:orientation val="minMax"/>
        </c:scaling>
        <c:axPos val="b"/>
        <c:tickLblPos val="nextTo"/>
        <c:crossAx val="185726848"/>
        <c:crosses val="autoZero"/>
        <c:auto val="1"/>
        <c:lblAlgn val="ctr"/>
        <c:lblOffset val="100"/>
      </c:catAx>
      <c:valAx>
        <c:axId val="185726848"/>
        <c:scaling>
          <c:orientation val="minMax"/>
          <c:max val="120"/>
          <c:min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5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85725312"/>
        <c:crosses val="autoZero"/>
        <c:crossBetween val="between"/>
        <c:majorUnit val="2"/>
      </c:valAx>
      <c:valAx>
        <c:axId val="185728384"/>
        <c:scaling>
          <c:orientation val="minMax"/>
          <c:max val="640"/>
          <c:min val="590"/>
        </c:scaling>
        <c:axPos val="r"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85881728"/>
        <c:crosses val="max"/>
        <c:crossBetween val="between"/>
        <c:majorUnit val="5"/>
      </c:valAx>
      <c:catAx>
        <c:axId val="185881728"/>
        <c:scaling>
          <c:orientation val="minMax"/>
        </c:scaling>
        <c:delete val="1"/>
        <c:axPos val="b"/>
        <c:tickLblPos val="none"/>
        <c:crossAx val="18572838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25534716146592795"/>
          <c:y val="0.65961244071996139"/>
          <c:w val="0.33107259162049263"/>
          <c:h val="0.2693406797181388"/>
        </c:manualLayout>
      </c:layout>
      <c:spPr>
        <a:solidFill>
          <a:srgbClr val="FFFF00"/>
        </a:solidFill>
      </c:spPr>
      <c:txPr>
        <a:bodyPr/>
        <a:lstStyle/>
        <a:p>
          <a:pPr>
            <a:def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3.9993559832798634E-2"/>
          <c:y val="3.1154032854444458E-2"/>
          <c:w val="0.95897248954991754"/>
          <c:h val="0.89855020909362249"/>
        </c:manualLayout>
      </c:layout>
      <c:lineChart>
        <c:grouping val="standard"/>
        <c:ser>
          <c:idx val="0"/>
          <c:order val="0"/>
          <c:tx>
            <c:strRef>
              <c:f>'[occupati lig prov 2016.xlsx]Foglio4'!$B$16</c:f>
              <c:strCache>
                <c:ptCount val="1"/>
                <c:pt idx="0">
                  <c:v>CARDIP</c:v>
                </c:pt>
              </c:strCache>
            </c:strRef>
          </c:tx>
          <c:spPr>
            <a:ln w="57150"/>
          </c:spPr>
          <c:marker>
            <c:spPr>
              <a:solidFill>
                <a:srgbClr val="00B0F0"/>
              </a:solidFill>
              <a:ln w="57150"/>
            </c:spPr>
          </c:marker>
          <c:dLbls>
            <c:dLbl>
              <c:idx val="7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dLbl>
              <c:idx val="8"/>
              <c:layout>
                <c:manualLayout>
                  <c:x val="-9.2592592592592813E-3"/>
                  <c:y val="-3.6478424591628346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delete val="1"/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2016.xlsx]Foglio4'!$C$15:$K$15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2016.xlsx]Foglio4'!$C$16:$K$16</c:f>
              <c:numCache>
                <c:formatCode>General</c:formatCode>
                <c:ptCount val="9"/>
                <c:pt idx="0">
                  <c:v>14.226999999999999</c:v>
                </c:pt>
                <c:pt idx="1">
                  <c:v>14.816000000000004</c:v>
                </c:pt>
                <c:pt idx="2">
                  <c:v>15.883000000000004</c:v>
                </c:pt>
                <c:pt idx="3">
                  <c:v>15.44</c:v>
                </c:pt>
                <c:pt idx="4">
                  <c:v>14.893000000000002</c:v>
                </c:pt>
                <c:pt idx="5">
                  <c:v>15.228999999999999</c:v>
                </c:pt>
                <c:pt idx="6">
                  <c:v>15.165000000000004</c:v>
                </c:pt>
                <c:pt idx="7">
                  <c:v>14.167</c:v>
                </c:pt>
                <c:pt idx="8">
                  <c:v>15.712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2016.xlsx]Foglio4'!$B$17</c:f>
              <c:strCache>
                <c:ptCount val="1"/>
                <c:pt idx="0">
                  <c:v>CARIND</c:v>
                </c:pt>
              </c:strCache>
            </c:strRef>
          </c:tx>
          <c:spPr>
            <a:ln w="57150"/>
          </c:spPr>
          <c:marker>
            <c:spPr>
              <a:solidFill>
                <a:srgbClr val="FF0000"/>
              </a:solidFill>
              <a:ln w="57150"/>
            </c:spPr>
          </c:marker>
          <c:dLbls>
            <c:dLbl>
              <c:idx val="7"/>
              <c:layout>
                <c:manualLayout>
                  <c:x val="-2.7777777777777964E-2"/>
                  <c:y val="4.4896522574311891E-2"/>
                </c:manualLayout>
              </c:layout>
              <c:showVal val="1"/>
            </c:dLbl>
            <c:dLbl>
              <c:idx val="8"/>
              <c:layout>
                <c:manualLayout>
                  <c:x val="-9.2592592592592813E-3"/>
                  <c:y val="-5.3314620556995387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/>
                      <a:t>17,393</a:t>
                    </a:r>
                  </a:p>
                </c:rich>
              </c:tx>
              <c:showVal val="1"/>
            </c:dLbl>
            <c:delete val="1"/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2016.xlsx]Foglio4'!$C$15:$K$15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2016.xlsx]Foglio4'!$C$17:$K$17</c:f>
              <c:numCache>
                <c:formatCode>General</c:formatCode>
                <c:ptCount val="9"/>
                <c:pt idx="0">
                  <c:v>14.669</c:v>
                </c:pt>
                <c:pt idx="1">
                  <c:v>14.076000000000002</c:v>
                </c:pt>
                <c:pt idx="2">
                  <c:v>14.192</c:v>
                </c:pt>
                <c:pt idx="3">
                  <c:v>12.137999999999998</c:v>
                </c:pt>
                <c:pt idx="4">
                  <c:v>15.369000000000016</c:v>
                </c:pt>
                <c:pt idx="5">
                  <c:v>14.853000000000016</c:v>
                </c:pt>
                <c:pt idx="6">
                  <c:v>12.798999999999999</c:v>
                </c:pt>
                <c:pt idx="7">
                  <c:v>13.855000000000024</c:v>
                </c:pt>
                <c:pt idx="8">
                  <c:v>17.393000000000001</c:v>
                </c:pt>
              </c:numCache>
            </c:numRef>
          </c:val>
        </c:ser>
        <c:marker val="1"/>
        <c:axId val="235617664"/>
        <c:axId val="235627648"/>
      </c:lineChart>
      <c:catAx>
        <c:axId val="235617664"/>
        <c:scaling>
          <c:orientation val="minMax"/>
        </c:scaling>
        <c:axPos val="b"/>
        <c:tickLblPos val="nextTo"/>
        <c:crossAx val="235627648"/>
        <c:crosses val="autoZero"/>
        <c:auto val="1"/>
        <c:lblAlgn val="ctr"/>
        <c:lblOffset val="100"/>
      </c:catAx>
      <c:valAx>
        <c:axId val="235627648"/>
        <c:scaling>
          <c:orientation val="minMax"/>
          <c:max val="18"/>
          <c:min val="10"/>
        </c:scaling>
        <c:axPos val="l"/>
        <c:majorGridlines/>
        <c:numFmt formatCode="General" sourceLinked="1"/>
        <c:tickLblPos val="nextTo"/>
        <c:crossAx val="235617664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6.0694444444444523E-2"/>
          <c:y val="0.80001272657332811"/>
          <c:w val="0.66615740740740814"/>
          <c:h val="0.10148249112951208"/>
        </c:manualLayout>
      </c:layout>
      <c:spPr>
        <a:solidFill>
          <a:srgbClr val="FFFF00"/>
        </a:solidFill>
      </c:spPr>
      <c:txPr>
        <a:bodyPr/>
        <a:lstStyle/>
        <a:p>
          <a:pPr>
            <a:defRPr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3.9993559832798627E-2"/>
          <c:y val="1.528892360864522E-2"/>
          <c:w val="0.95898099543112669"/>
          <c:h val="0.96942215278270949"/>
        </c:manualLayout>
      </c:layout>
      <c:barChart>
        <c:barDir val="col"/>
        <c:grouping val="clustered"/>
        <c:ser>
          <c:idx val="0"/>
          <c:order val="0"/>
          <c:tx>
            <c:strRef>
              <c:f>'[voucher prestatori .xlsx]Foglio1'!$B$10</c:f>
              <c:strCache>
                <c:ptCount val="1"/>
                <c:pt idx="0">
                  <c:v>turisti</c:v>
                </c:pt>
              </c:strCache>
            </c:strRef>
          </c:tx>
          <c:spPr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dLbl>
              <c:idx val="1"/>
              <c:spPr/>
              <c:txPr>
                <a:bodyPr/>
                <a:lstStyle/>
                <a:p>
                  <a:pPr>
                    <a:defRPr sz="4000" b="1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800" b="1">
                    <a:solidFill>
                      <a:schemeClr val="accent5">
                        <a:lumMod val="7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'[voucher prestatori .xlsx]Foglio1'!$A$11:$A$15</c:f>
              <c:strCache>
                <c:ptCount val="5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  <c:pt idx="4">
                  <c:v>liguria </c:v>
                </c:pt>
              </c:strCache>
            </c:strRef>
          </c:cat>
          <c:val>
            <c:numRef>
              <c:f>'[voucher prestatori .xlsx]Foglio1'!$B$11:$B$15</c:f>
              <c:numCache>
                <c:formatCode>General</c:formatCode>
                <c:ptCount val="5"/>
                <c:pt idx="0">
                  <c:v>3.6</c:v>
                </c:pt>
                <c:pt idx="1">
                  <c:v>5</c:v>
                </c:pt>
                <c:pt idx="2">
                  <c:v>3.5</c:v>
                </c:pt>
                <c:pt idx="3">
                  <c:v>9.8000000000000007</c:v>
                </c:pt>
                <c:pt idx="4">
                  <c:v>4.9000000000000004</c:v>
                </c:pt>
              </c:numCache>
            </c:numRef>
          </c:val>
        </c:ser>
        <c:ser>
          <c:idx val="1"/>
          <c:order val="1"/>
          <c:tx>
            <c:strRef>
              <c:f>'[voucher prestatori .xlsx]Foglio1'!$C$10</c:f>
              <c:strCache>
                <c:ptCount val="1"/>
                <c:pt idx="0">
                  <c:v>occupati</c:v>
                </c:pt>
              </c:strCache>
            </c:strRef>
          </c:tx>
          <c:spPr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6296296296296474E-2"/>
                  <c:y val="1.0021778756243641E-2"/>
                </c:manualLayout>
              </c:layout>
              <c:showVal val="1"/>
            </c:dLbl>
            <c:dLbl>
              <c:idx val="1"/>
              <c:layout>
                <c:manualLayout>
                  <c:x val="7.407407407407407E-2"/>
                  <c:y val="1.7537422373726613E-2"/>
                </c:manualLayout>
              </c:layout>
              <c:spPr/>
              <c:txPr>
                <a:bodyPr/>
                <a:lstStyle/>
                <a:p>
                  <a:pPr>
                    <a:defRPr sz="4000" b="1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</c:dLbl>
            <c:dLbl>
              <c:idx val="4"/>
              <c:layout>
                <c:manualLayout>
                  <c:x val="1.2345679012345708E-2"/>
                  <c:y val="-7.5160381601685504E-3"/>
                </c:manualLayout>
              </c:layout>
              <c:showVal val="1"/>
            </c:dLbl>
            <c:txPr>
              <a:bodyPr/>
              <a:lstStyle/>
              <a:p>
                <a:pPr>
                  <a:defRPr sz="3200" b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'[voucher prestatori .xlsx]Foglio1'!$A$11:$A$15</c:f>
              <c:strCache>
                <c:ptCount val="5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  <c:pt idx="4">
                  <c:v>liguria </c:v>
                </c:pt>
              </c:strCache>
            </c:strRef>
          </c:cat>
          <c:val>
            <c:numRef>
              <c:f>'[voucher prestatori .xlsx]Foglio1'!$C$11:$C$15</c:f>
              <c:numCache>
                <c:formatCode>General</c:formatCode>
                <c:ptCount val="5"/>
                <c:pt idx="0">
                  <c:v>-1.2</c:v>
                </c:pt>
                <c:pt idx="1">
                  <c:v>18.100000000000001</c:v>
                </c:pt>
                <c:pt idx="2">
                  <c:v>1.5</c:v>
                </c:pt>
                <c:pt idx="3">
                  <c:v>4.2</c:v>
                </c:pt>
                <c:pt idx="4">
                  <c:v>5.0999999999999996</c:v>
                </c:pt>
              </c:numCache>
            </c:numRef>
          </c:val>
        </c:ser>
        <c:axId val="235964672"/>
        <c:axId val="235986944"/>
      </c:barChart>
      <c:catAx>
        <c:axId val="235964672"/>
        <c:scaling>
          <c:orientation val="minMax"/>
        </c:scaling>
        <c:axPos val="b"/>
        <c:tickLblPos val="nextTo"/>
        <c:txPr>
          <a:bodyPr/>
          <a:lstStyle/>
          <a:p>
            <a: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235986944"/>
        <c:crosses val="autoZero"/>
        <c:auto val="1"/>
        <c:lblAlgn val="ctr"/>
        <c:lblOffset val="100"/>
      </c:catAx>
      <c:valAx>
        <c:axId val="235986944"/>
        <c:scaling>
          <c:orientation val="minMax"/>
          <c:max val="19"/>
          <c:min val="-3"/>
        </c:scaling>
        <c:axPos val="l"/>
        <c:majorGridlines/>
        <c:numFmt formatCode="General" sourceLinked="1"/>
        <c:tickLblPos val="nextTo"/>
        <c:crossAx val="235964672"/>
        <c:crosses val="autoZero"/>
        <c:crossBetween val="between"/>
        <c:majorUnit val="3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>
        <c:manualLayout>
          <c:xMode val="edge"/>
          <c:yMode val="edge"/>
          <c:x val="0.73117443053006703"/>
          <c:y val="3.4668071238627307E-2"/>
          <c:w val="0.25802307117924461"/>
          <c:h val="0.25430860339780292"/>
        </c:manualLayout>
      </c:layout>
      <c:spPr>
        <a:solidFill>
          <a:srgbClr val="FFFF00"/>
        </a:solidFill>
      </c:spPr>
      <c:txPr>
        <a:bodyPr/>
        <a:lstStyle/>
        <a:p>
          <a:pPr>
            <a:def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2.0113120309367585E-2"/>
          <c:w val="1"/>
          <c:h val="0.9597737593812648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explosion val="25"/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7.502158608678583E-2"/>
                  <c:y val="9.9881962383714745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  <c:showCatName val="1"/>
            </c:dLbl>
            <c:dLbl>
              <c:idx val="1"/>
              <c:layout>
                <c:manualLayout>
                  <c:x val="-0.10125542718375156"/>
                  <c:y val="9.8031644872539472E-2"/>
                </c:manualLayout>
              </c:layout>
              <c:tx>
                <c:rich>
                  <a:bodyPr/>
                  <a:lstStyle/>
                  <a:p>
                    <a:pPr>
                      <a:defRPr sz="3400" b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3400" dirty="0" smtClean="0"/>
                      <a:t>SAVONA967.077</a:t>
                    </a:r>
                    <a:endParaRPr lang="en-US" sz="3400" dirty="0"/>
                  </a:p>
                </c:rich>
              </c:tx>
              <c:spPr/>
              <c:showVal val="1"/>
              <c:showCatName val="1"/>
            </c:dLbl>
            <c:dLbl>
              <c:idx val="2"/>
              <c:layout>
                <c:manualLayout>
                  <c:x val="0.14363020335074939"/>
                  <c:y val="-0.29445990837343988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800" dirty="0" smtClean="0"/>
                      <a:t>GENOVA 2.510.296</a:t>
                    </a:r>
                    <a:endParaRPr lang="en-US" sz="2800" dirty="0"/>
                  </a:p>
                </c:rich>
              </c:tx>
              <c:spPr/>
              <c:showVal val="1"/>
              <c:showCatName val="1"/>
            </c:dLbl>
            <c:dLbl>
              <c:idx val="3"/>
              <c:layout>
                <c:manualLayout>
                  <c:x val="8.1960531802683534E-2"/>
                  <c:y val="9.9881962383714745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  <c:showVal val="1"/>
              <c:showCatName val="1"/>
            </c:dLbl>
            <c:txPr>
              <a:bodyPr/>
              <a:lstStyle/>
              <a:p>
                <a:pPr>
                  <a:def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  <c:showCatName val="1"/>
            <c:showLeaderLines val="1"/>
          </c:dLbls>
          <c:cat>
            <c:strRef>
              <c:f>Foglio1!$A$2:$A$5</c:f>
              <c:strCache>
                <c:ptCount val="4"/>
                <c:pt idx="0">
                  <c:v>IMPERIA</c:v>
                </c:pt>
                <c:pt idx="1">
                  <c:v>SAVONA</c:v>
                </c:pt>
                <c:pt idx="2">
                  <c:v>GENOVA</c:v>
                </c:pt>
                <c:pt idx="3">
                  <c:v>LA SPEZIA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484711</c:v>
                </c:pt>
                <c:pt idx="1">
                  <c:v>967077</c:v>
                </c:pt>
                <c:pt idx="2">
                  <c:v>2510296</c:v>
                </c:pt>
                <c:pt idx="3">
                  <c:v>512070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2016.xlsx]Foglio4'!$B$3</c:f>
              <c:strCache>
                <c:ptCount val="1"/>
                <c:pt idx="0">
                  <c:v>AAS</c:v>
                </c:pt>
              </c:strCache>
            </c:strRef>
          </c:tx>
          <c:spPr>
            <a:ln w="76200"/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 prstMaterial="clear">
              <a:bevelT h="63500"/>
            </a:sp3d>
          </c:spPr>
          <c:dPt>
            <c:idx val="8"/>
            <c:spPr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n w="76200"/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 prstMaterial="clear">
                <a:bevelT h="63500"/>
              </a:sp3d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58,790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400" b="1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4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2016.xlsx]Foglio4'!$C$2:$K$2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2016.xlsx]Foglio4'!$C$3:$K$3</c:f>
              <c:numCache>
                <c:formatCode>General</c:formatCode>
                <c:ptCount val="9"/>
                <c:pt idx="0">
                  <c:v>54.629000000000012</c:v>
                </c:pt>
                <c:pt idx="1">
                  <c:v>58.790000000000013</c:v>
                </c:pt>
                <c:pt idx="2">
                  <c:v>58.013999999999996</c:v>
                </c:pt>
                <c:pt idx="3">
                  <c:v>58.409000000000006</c:v>
                </c:pt>
                <c:pt idx="4">
                  <c:v>54.335000000000001</c:v>
                </c:pt>
                <c:pt idx="5">
                  <c:v>51.916000000000004</c:v>
                </c:pt>
                <c:pt idx="6">
                  <c:v>53.806999999999995</c:v>
                </c:pt>
                <c:pt idx="7">
                  <c:v>54.203000000000003</c:v>
                </c:pt>
                <c:pt idx="8">
                  <c:v>54.863</c:v>
                </c:pt>
              </c:numCache>
            </c:numRef>
          </c:val>
        </c:ser>
        <c:dLbls>
          <c:showVal val="1"/>
        </c:dLbls>
        <c:gapWidth val="75"/>
        <c:axId val="235991808"/>
        <c:axId val="235994112"/>
      </c:barChart>
      <c:catAx>
        <c:axId val="235991808"/>
        <c:scaling>
          <c:orientation val="minMax"/>
        </c:scaling>
        <c:axPos val="b"/>
        <c:majorTickMark val="none"/>
        <c:tickLblPos val="nextTo"/>
        <c:crossAx val="235994112"/>
        <c:crosses val="autoZero"/>
        <c:auto val="1"/>
        <c:lblAlgn val="ctr"/>
        <c:lblOffset val="100"/>
      </c:catAx>
      <c:valAx>
        <c:axId val="235994112"/>
        <c:scaling>
          <c:orientation val="minMax"/>
        </c:scaling>
        <c:axPos val="l"/>
        <c:numFmt formatCode="General" sourceLinked="1"/>
        <c:majorTickMark val="none"/>
        <c:tickLblPos val="nextTo"/>
        <c:crossAx val="235991808"/>
        <c:crosses val="autoZero"/>
        <c:crossBetween val="between"/>
      </c:valAx>
    </c:plotArea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3.9993559832798634E-2"/>
          <c:y val="3.1154032854444458E-2"/>
          <c:w val="0.9591816127150784"/>
          <c:h val="0.89855020909362249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2016.xlsx]Foglio4'!$B$6</c:f>
              <c:strCache>
                <c:ptCount val="1"/>
                <c:pt idx="0">
                  <c:v>AAS DIP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800" b="1">
                      <a:solidFill>
                        <a:srgbClr val="002060"/>
                      </a:solidFill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2016.xlsx]Foglio4'!$C$5:$K$5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2016.xlsx]Foglio4'!$C$6:$K$6</c:f>
              <c:numCache>
                <c:formatCode>General</c:formatCode>
                <c:ptCount val="9"/>
                <c:pt idx="0">
                  <c:v>41.338000000000001</c:v>
                </c:pt>
                <c:pt idx="1">
                  <c:v>42.453999999999994</c:v>
                </c:pt>
                <c:pt idx="2">
                  <c:v>42.445</c:v>
                </c:pt>
                <c:pt idx="3">
                  <c:v>42.321000000000005</c:v>
                </c:pt>
                <c:pt idx="4">
                  <c:v>39.218000000000011</c:v>
                </c:pt>
                <c:pt idx="5">
                  <c:v>38.279000000000003</c:v>
                </c:pt>
                <c:pt idx="6">
                  <c:v>40.806000000000004</c:v>
                </c:pt>
                <c:pt idx="7">
                  <c:v>41.759</c:v>
                </c:pt>
                <c:pt idx="8">
                  <c:v>40.798000000000073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2016.xlsx]Foglio4'!$B$7</c:f>
              <c:strCache>
                <c:ptCount val="1"/>
                <c:pt idx="0">
                  <c:v>AAS IND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8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2016.xlsx]Foglio4'!$C$5:$K$5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2016.xlsx]Foglio4'!$C$7:$K$7</c:f>
              <c:numCache>
                <c:formatCode>General</c:formatCode>
                <c:ptCount val="9"/>
                <c:pt idx="0">
                  <c:v>13.290999999999999</c:v>
                </c:pt>
                <c:pt idx="1">
                  <c:v>16.335000000000001</c:v>
                </c:pt>
                <c:pt idx="2">
                  <c:v>15.568</c:v>
                </c:pt>
                <c:pt idx="3">
                  <c:v>16.087999999999987</c:v>
                </c:pt>
                <c:pt idx="4">
                  <c:v>15.117000000000001</c:v>
                </c:pt>
                <c:pt idx="5">
                  <c:v>13.636999999999999</c:v>
                </c:pt>
                <c:pt idx="6">
                  <c:v>13.001000000000001</c:v>
                </c:pt>
                <c:pt idx="7">
                  <c:v>12.444000000000001</c:v>
                </c:pt>
                <c:pt idx="8">
                  <c:v>14.065000000000015</c:v>
                </c:pt>
              </c:numCache>
            </c:numRef>
          </c:val>
        </c:ser>
        <c:axId val="236143360"/>
        <c:axId val="236144896"/>
      </c:barChart>
      <c:catAx>
        <c:axId val="236143360"/>
        <c:scaling>
          <c:orientation val="minMax"/>
        </c:scaling>
        <c:axPos val="b"/>
        <c:tickLblPos val="nextTo"/>
        <c:crossAx val="236144896"/>
        <c:crosses val="autoZero"/>
        <c:auto val="1"/>
        <c:lblAlgn val="ctr"/>
        <c:lblOffset val="100"/>
      </c:catAx>
      <c:valAx>
        <c:axId val="236144896"/>
        <c:scaling>
          <c:orientation val="minMax"/>
        </c:scaling>
        <c:axPos val="l"/>
        <c:majorGridlines/>
        <c:numFmt formatCode="General" sourceLinked="1"/>
        <c:tickLblPos val="nextTo"/>
        <c:crossAx val="236143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448381452318455"/>
          <c:y val="8.7115162010825004E-3"/>
          <c:w val="0.18138038300767978"/>
          <c:h val="6.6899000382792381E-2"/>
        </c:manualLayout>
      </c:layout>
      <c:spPr>
        <a:solidFill>
          <a:srgbClr val="FFFF00"/>
        </a:solidFill>
      </c:spPr>
    </c:legend>
    <c:plotVisOnly val="1"/>
    <c:dispBlanksAs val="gap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2016.xlsx]Foglio4'!$B$26</c:f>
              <c:strCache>
                <c:ptCount val="1"/>
                <c:pt idx="0">
                  <c:v>SV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 prst="riblet"/>
            </a:sp3d>
          </c:spPr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000" b="1">
                      <a:solidFill>
                        <a:srgbClr val="00206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000" b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2016.xlsx]Foglio4'!$C$25:$K$25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2016.xlsx]Foglio4'!$C$26:$K$26</c:f>
              <c:numCache>
                <c:formatCode>General</c:formatCode>
                <c:ptCount val="9"/>
                <c:pt idx="0">
                  <c:v>13.237999999999998</c:v>
                </c:pt>
                <c:pt idx="1">
                  <c:v>13.733000000000001</c:v>
                </c:pt>
                <c:pt idx="2">
                  <c:v>9.6910000000000007</c:v>
                </c:pt>
                <c:pt idx="3">
                  <c:v>10.913</c:v>
                </c:pt>
                <c:pt idx="4">
                  <c:v>10.414</c:v>
                </c:pt>
                <c:pt idx="5">
                  <c:v>12.747999999999999</c:v>
                </c:pt>
                <c:pt idx="6">
                  <c:v>13.179</c:v>
                </c:pt>
                <c:pt idx="7">
                  <c:v>10.522</c:v>
                </c:pt>
                <c:pt idx="8">
                  <c:v>10.063000000000002</c:v>
                </c:pt>
              </c:numCache>
            </c:numRef>
          </c:val>
        </c:ser>
        <c:gapWidth val="43"/>
        <c:axId val="236412288"/>
        <c:axId val="236414080"/>
      </c:barChart>
      <c:catAx>
        <c:axId val="236412288"/>
        <c:scaling>
          <c:orientation val="minMax"/>
        </c:scaling>
        <c:axPos val="b"/>
        <c:tickLblPos val="nextTo"/>
        <c:crossAx val="236414080"/>
        <c:crosses val="autoZero"/>
        <c:auto val="1"/>
        <c:lblAlgn val="ctr"/>
        <c:lblOffset val="100"/>
      </c:catAx>
      <c:valAx>
        <c:axId val="236414080"/>
        <c:scaling>
          <c:orientation val="minMax"/>
          <c:max val="16"/>
          <c:min val="8"/>
        </c:scaling>
        <c:axPos val="l"/>
        <c:majorGridlines/>
        <c:numFmt formatCode="General" sourceLinked="1"/>
        <c:tickLblPos val="nextTo"/>
        <c:crossAx val="236412288"/>
        <c:crosses val="autoZero"/>
        <c:crossBetween val="between"/>
        <c:majorUnit val="1"/>
      </c:valAx>
    </c:plotArea>
    <c:plotVisOnly val="1"/>
    <c:dispBlanksAs val="gap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3.9993559832798634E-2"/>
          <c:y val="3.1154032854444458E-2"/>
          <c:w val="0.95878037814717665"/>
          <c:h val="0.89855020909362249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2016.xlsx]Foglio4'!$B$29</c:f>
              <c:strCache>
                <c:ptCount val="1"/>
                <c:pt idx="0">
                  <c:v>DIP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1600" b="1">
                    <a:solidFill>
                      <a:srgbClr val="00206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2016.xlsx]Foglio4'!$C$28:$K$28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2016.xlsx]Foglio4'!$C$29:$K$29</c:f>
              <c:numCache>
                <c:formatCode>General</c:formatCode>
                <c:ptCount val="9"/>
                <c:pt idx="0">
                  <c:v>10.302000000000016</c:v>
                </c:pt>
                <c:pt idx="1">
                  <c:v>11.157</c:v>
                </c:pt>
                <c:pt idx="2">
                  <c:v>9.1650000000000027</c:v>
                </c:pt>
                <c:pt idx="3">
                  <c:v>9.588000000000001</c:v>
                </c:pt>
                <c:pt idx="4">
                  <c:v>8.8640000000000008</c:v>
                </c:pt>
                <c:pt idx="5">
                  <c:v>10.566000000000004</c:v>
                </c:pt>
                <c:pt idx="6">
                  <c:v>11.428000000000001</c:v>
                </c:pt>
                <c:pt idx="7">
                  <c:v>8.8350000000000026</c:v>
                </c:pt>
                <c:pt idx="8">
                  <c:v>9.1879999999999988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2016.xlsx]Foglio4'!$B$30</c:f>
              <c:strCache>
                <c:ptCount val="1"/>
                <c:pt idx="0">
                  <c:v>INDIP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20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2016.xlsx]Foglio4'!$C$28:$K$28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2016.xlsx]Foglio4'!$C$30:$K$30</c:f>
              <c:numCache>
                <c:formatCode>General</c:formatCode>
                <c:ptCount val="9"/>
                <c:pt idx="0">
                  <c:v>2.9359999999999977</c:v>
                </c:pt>
                <c:pt idx="1">
                  <c:v>2.5759999999999987</c:v>
                </c:pt>
                <c:pt idx="2">
                  <c:v>0.52600000000000002</c:v>
                </c:pt>
                <c:pt idx="3">
                  <c:v>1.325</c:v>
                </c:pt>
                <c:pt idx="4">
                  <c:v>1.5489999999999979</c:v>
                </c:pt>
                <c:pt idx="5">
                  <c:v>2.1819999999999999</c:v>
                </c:pt>
                <c:pt idx="6">
                  <c:v>1.7509999999999977</c:v>
                </c:pt>
                <c:pt idx="7">
                  <c:v>1.6879999999999979</c:v>
                </c:pt>
                <c:pt idx="8">
                  <c:v>0.87500000000000111</c:v>
                </c:pt>
              </c:numCache>
            </c:numRef>
          </c:val>
        </c:ser>
        <c:gapWidth val="34"/>
        <c:overlap val="30"/>
        <c:axId val="236599552"/>
        <c:axId val="236609536"/>
      </c:barChart>
      <c:catAx>
        <c:axId val="236599552"/>
        <c:scaling>
          <c:orientation val="minMax"/>
        </c:scaling>
        <c:axPos val="b"/>
        <c:tickLblPos val="nextTo"/>
        <c:crossAx val="236609536"/>
        <c:crosses val="autoZero"/>
        <c:auto val="1"/>
        <c:lblAlgn val="ctr"/>
        <c:lblOffset val="100"/>
      </c:catAx>
      <c:valAx>
        <c:axId val="236609536"/>
        <c:scaling>
          <c:orientation val="minMax"/>
        </c:scaling>
        <c:axPos val="l"/>
        <c:majorGridlines/>
        <c:numFmt formatCode="General" sourceLinked="1"/>
        <c:tickLblPos val="nextTo"/>
        <c:crossAx val="236599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340356760960475"/>
          <c:y val="2.2741679505554984E-2"/>
          <c:w val="0.27128779041508699"/>
          <c:h val="0.10148249112951208"/>
        </c:manualLayout>
      </c:layout>
      <c:spPr>
        <a:solidFill>
          <a:srgbClr val="FFFF00"/>
        </a:solidFill>
      </c:spPr>
      <c:txPr>
        <a:bodyPr/>
        <a:lstStyle/>
        <a:p>
          <a:pPr>
            <a:defRPr sz="2000" b="1"/>
          </a:pPr>
          <a:endParaRPr lang="it-IT"/>
        </a:p>
      </c:txPr>
    </c:legend>
    <c:plotVisOnly val="1"/>
    <c:dispBlanksAs val="gap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'[occupati lig prov 2016.xlsx]Foglio4'!$B$37</c:f>
              <c:strCache>
                <c:ptCount val="1"/>
                <c:pt idx="0">
                  <c:v>SV</c:v>
                </c:pt>
              </c:strCache>
            </c:strRef>
          </c:tx>
          <c:spPr>
            <a:solidFill>
              <a:srgbClr val="00B0F0"/>
            </a:solidFill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139700" h="139700" prst="divot"/>
            </a:sp3d>
          </c:spPr>
          <c:dLbls>
            <c:dLbl>
              <c:idx val="4"/>
              <c:layout>
                <c:manualLayout>
                  <c:x val="4.5951980301194694E-3"/>
                  <c:y val="5.0106921067790402E-3"/>
                </c:manualLayout>
              </c:layout>
              <c:showVal val="1"/>
            </c:dLbl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400" b="1">
                      <a:solidFill>
                        <a:srgbClr val="002060"/>
                      </a:solidFill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400" b="1">
                    <a:solidFill>
                      <a:srgbClr val="00206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2016.xlsx]Foglio4'!$C$36:$K$36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2016.xlsx]Foglio4'!$C$37:$K$37</c:f>
              <c:numCache>
                <c:formatCode>General</c:formatCode>
                <c:ptCount val="9"/>
                <c:pt idx="0">
                  <c:v>11.858000000000002</c:v>
                </c:pt>
                <c:pt idx="1">
                  <c:v>9.7489999999999988</c:v>
                </c:pt>
                <c:pt idx="2">
                  <c:v>8.82</c:v>
                </c:pt>
                <c:pt idx="3">
                  <c:v>10.693</c:v>
                </c:pt>
                <c:pt idx="4">
                  <c:v>10.677</c:v>
                </c:pt>
                <c:pt idx="5">
                  <c:v>7.8209999999999917</c:v>
                </c:pt>
                <c:pt idx="6">
                  <c:v>8.9340000000000011</c:v>
                </c:pt>
                <c:pt idx="7">
                  <c:v>10.106</c:v>
                </c:pt>
                <c:pt idx="8">
                  <c:v>9.2640000000000011</c:v>
                </c:pt>
              </c:numCache>
            </c:numRef>
          </c:val>
        </c:ser>
        <c:axId val="237132416"/>
        <c:axId val="237138304"/>
      </c:barChart>
      <c:catAx>
        <c:axId val="237132416"/>
        <c:scaling>
          <c:orientation val="minMax"/>
        </c:scaling>
        <c:axPos val="b"/>
        <c:tickLblPos val="nextTo"/>
        <c:crossAx val="237138304"/>
        <c:crosses val="autoZero"/>
        <c:auto val="1"/>
        <c:lblAlgn val="ctr"/>
        <c:lblOffset val="100"/>
      </c:catAx>
      <c:valAx>
        <c:axId val="237138304"/>
        <c:scaling>
          <c:orientation val="minMax"/>
        </c:scaling>
        <c:axPos val="l"/>
        <c:majorGridlines/>
        <c:numFmt formatCode="General" sourceLinked="1"/>
        <c:tickLblPos val="nextTo"/>
        <c:crossAx val="237132416"/>
        <c:crosses val="autoZero"/>
        <c:crossBetween val="between"/>
      </c:valAx>
    </c:plotArea>
    <c:plotVisOnly val="1"/>
    <c:dispBlanksAs val="gap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plotArea>
      <c:layout>
        <c:manualLayout>
          <c:layoutTarget val="inner"/>
          <c:xMode val="edge"/>
          <c:yMode val="edge"/>
          <c:x val="3.2169485758724602E-2"/>
          <c:y val="3.1154032854444458E-2"/>
          <c:w val="0.96594852726742475"/>
          <c:h val="0.89855020909362249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2016.xlsx]Foglio4'!$B$40</c:f>
              <c:strCache>
                <c:ptCount val="1"/>
                <c:pt idx="0">
                  <c:v>COSTR DIP</c:v>
                </c:pt>
              </c:strCache>
            </c:strRef>
          </c:tx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 w="139700" h="139700" prst="divot"/>
            </a:sp3d>
          </c:spPr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5,070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 b="1" i="1">
                    <a:solidFill>
                      <a:srgbClr val="00206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2016.xlsx]Foglio4'!$C$39:$K$39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2016.xlsx]Foglio4'!$C$40:$K$40</c:f>
              <c:numCache>
                <c:formatCode>General</c:formatCode>
                <c:ptCount val="9"/>
                <c:pt idx="0">
                  <c:v>5.6360000000000001</c:v>
                </c:pt>
                <c:pt idx="1">
                  <c:v>4.1019999999999985</c:v>
                </c:pt>
                <c:pt idx="2">
                  <c:v>3.286</c:v>
                </c:pt>
                <c:pt idx="3">
                  <c:v>4.8259999999999907</c:v>
                </c:pt>
                <c:pt idx="4">
                  <c:v>5.07</c:v>
                </c:pt>
                <c:pt idx="5">
                  <c:v>3.7570000000000001</c:v>
                </c:pt>
                <c:pt idx="6">
                  <c:v>2.8049999999999997</c:v>
                </c:pt>
                <c:pt idx="7">
                  <c:v>3.3909999999999987</c:v>
                </c:pt>
                <c:pt idx="8">
                  <c:v>4.3719999999999999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2016.xlsx]Foglio4'!$B$41</c:f>
              <c:strCache>
                <c:ptCount val="1"/>
                <c:pt idx="0">
                  <c:v>COSTR IND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190500" h="38100" prst="artDeco"/>
            </a:sp3d>
          </c:spPr>
          <c:dLbls>
            <c:txPr>
              <a:bodyPr/>
              <a:lstStyle/>
              <a:p>
                <a:pPr>
                  <a:defRPr sz="16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2016.xlsx]Foglio4'!$C$39:$K$39</c:f>
              <c:strCach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strCache>
            </c:strRef>
          </c:cat>
          <c:val>
            <c:numRef>
              <c:f>'[occupati lig prov 2016.xlsx]Foglio4'!$C$41:$K$41</c:f>
              <c:numCache>
                <c:formatCode>General</c:formatCode>
                <c:ptCount val="9"/>
                <c:pt idx="0">
                  <c:v>6.2229999999999945</c:v>
                </c:pt>
                <c:pt idx="1">
                  <c:v>5.6469999999999985</c:v>
                </c:pt>
                <c:pt idx="2">
                  <c:v>5.5350000000000001</c:v>
                </c:pt>
                <c:pt idx="3">
                  <c:v>5.8679999999999897</c:v>
                </c:pt>
                <c:pt idx="4">
                  <c:v>5.6079999999999908</c:v>
                </c:pt>
                <c:pt idx="5">
                  <c:v>4.0649999999999915</c:v>
                </c:pt>
                <c:pt idx="6">
                  <c:v>6.1289999999999907</c:v>
                </c:pt>
                <c:pt idx="7">
                  <c:v>6.7149999999999945</c:v>
                </c:pt>
                <c:pt idx="8">
                  <c:v>4.8929999999999945</c:v>
                </c:pt>
              </c:numCache>
            </c:numRef>
          </c:val>
        </c:ser>
        <c:gapWidth val="46"/>
        <c:overlap val="17"/>
        <c:axId val="236933888"/>
        <c:axId val="236935424"/>
      </c:barChart>
      <c:catAx>
        <c:axId val="236933888"/>
        <c:scaling>
          <c:orientation val="minMax"/>
        </c:scaling>
        <c:axPos val="b"/>
        <c:tickLblPos val="nextTo"/>
        <c:crossAx val="236935424"/>
        <c:crosses val="autoZero"/>
        <c:auto val="1"/>
        <c:lblAlgn val="ctr"/>
        <c:lblOffset val="100"/>
      </c:catAx>
      <c:valAx>
        <c:axId val="236935424"/>
        <c:scaling>
          <c:orientation val="minMax"/>
        </c:scaling>
        <c:axPos val="l"/>
        <c:majorGridlines/>
        <c:numFmt formatCode="General" sourceLinked="1"/>
        <c:tickLblPos val="nextTo"/>
        <c:crossAx val="236933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429085253232198"/>
          <c:y val="3.9577875470921953E-2"/>
          <c:w val="0.43706717215903607"/>
          <c:h val="0.10148249112951208"/>
        </c:manualLayout>
      </c:layout>
      <c:spPr>
        <a:solidFill>
          <a:srgbClr val="FFFF00"/>
        </a:solidFill>
      </c:spPr>
      <c:txPr>
        <a:bodyPr/>
        <a:lstStyle/>
        <a:p>
          <a:pPr>
            <a:defRPr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7.1988407699037624E-2"/>
          <c:y val="3.0514379121274134E-2"/>
          <c:w val="0.90537233540359374"/>
          <c:h val="0.91747832757144632"/>
        </c:manualLayout>
      </c:layout>
      <c:lineChart>
        <c:grouping val="standard"/>
        <c:ser>
          <c:idx val="1"/>
          <c:order val="1"/>
          <c:tx>
            <c:strRef>
              <c:f>'[occupati lig prov 2016.xlsx]Foglio1'!$C$14</c:f>
              <c:strCache>
                <c:ptCount val="1"/>
                <c:pt idx="0">
                  <c:v>IND</c:v>
                </c:pt>
              </c:strCache>
            </c:strRef>
          </c:tx>
          <c:spPr>
            <a:ln w="57150">
              <a:solidFill>
                <a:srgbClr val="FF0000"/>
              </a:solidFill>
            </a:ln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c:spPr>
          <c:marker>
            <c:spPr>
              <a:solidFill>
                <a:schemeClr val="accent6">
                  <a:lumMod val="50000"/>
                </a:schemeClr>
              </a:solidFill>
              <a:ln w="57150">
                <a:solidFill>
                  <a:srgbClr val="FF0000"/>
                </a:solidFill>
              </a:ln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11"/>
              <c:layout/>
              <c:showVal val="1"/>
            </c:dLbl>
            <c:dLbl>
              <c:idx val="12"/>
              <c:layout>
                <c:manualLayout>
                  <c:x val="-8.796296296296309E-2"/>
                  <c:y val="-1.83794810828979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</c:dLbls>
          <c:cat>
            <c:strRef>
              <c:f>'[occupati lig prov 2016.xlsx]Foglio1'!$D$12:$P$12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2016.xlsx]Foglio1'!$D$14:$P$14</c:f>
              <c:numCache>
                <c:formatCode>General</c:formatCode>
                <c:ptCount val="13"/>
                <c:pt idx="0">
                  <c:v>41.416999999999994</c:v>
                </c:pt>
                <c:pt idx="1">
                  <c:v>40.296000000000063</c:v>
                </c:pt>
                <c:pt idx="2">
                  <c:v>41.928000000000011</c:v>
                </c:pt>
                <c:pt idx="3">
                  <c:v>42.575000000000003</c:v>
                </c:pt>
                <c:pt idx="4">
                  <c:v>40.391000000000005</c:v>
                </c:pt>
                <c:pt idx="5">
                  <c:v>43.108000000000011</c:v>
                </c:pt>
                <c:pt idx="6">
                  <c:v>40.002000000000002</c:v>
                </c:pt>
                <c:pt idx="7">
                  <c:v>38.181000000000004</c:v>
                </c:pt>
                <c:pt idx="8">
                  <c:v>40.870000000000005</c:v>
                </c:pt>
                <c:pt idx="9">
                  <c:v>37.743000000000002</c:v>
                </c:pt>
                <c:pt idx="10">
                  <c:v>36.6</c:v>
                </c:pt>
                <c:pt idx="11">
                  <c:v>37.507000000000005</c:v>
                </c:pt>
                <c:pt idx="12">
                  <c:v>39.866</c:v>
                </c:pt>
              </c:numCache>
            </c:numRef>
          </c:val>
        </c:ser>
        <c:marker val="1"/>
        <c:axId val="186365824"/>
        <c:axId val="186367360"/>
      </c:lineChart>
      <c:lineChart>
        <c:grouping val="standard"/>
        <c:ser>
          <c:idx val="0"/>
          <c:order val="0"/>
          <c:tx>
            <c:strRef>
              <c:f>'[occupati lig prov 2016.xlsx]Foglio1'!$C$13</c:f>
              <c:strCache>
                <c:ptCount val="1"/>
                <c:pt idx="0">
                  <c:v>DIP</c:v>
                </c:pt>
              </c:strCache>
            </c:strRef>
          </c:tx>
          <c:spPr>
            <a:ln w="57150">
              <a:solidFill>
                <a:srgbClr val="00B0F0"/>
              </a:solidFill>
            </a:ln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c:spPr>
          <c:marker>
            <c:spPr>
              <a:solidFill>
                <a:srgbClr val="FFFF00"/>
              </a:solidFill>
              <a:ln w="57150">
                <a:solidFill>
                  <a:srgbClr val="00B0F0"/>
                </a:solidFill>
              </a:ln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6</a:t>
                    </a:r>
                    <a:r>
                      <a:rPr lang="en-US" dirty="0" smtClean="0"/>
                      <a:t>9,450</a:t>
                    </a:r>
                    <a:endParaRPr lang="en-US" dirty="0"/>
                  </a:p>
                </c:rich>
              </c:tx>
              <c:showVal val="1"/>
            </c:dLbl>
            <c:dLbl>
              <c:idx val="12"/>
              <c:layout>
                <c:manualLayout>
                  <c:x val="-4.3209876543209805E-2"/>
                  <c:y val="-4.8261110397941828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800" b="1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2016.xlsx]Foglio1'!$D$12:$P$12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2016.xlsx]Foglio1'!$D$13:$P$13</c:f>
              <c:numCache>
                <c:formatCode>General</c:formatCode>
                <c:ptCount val="13"/>
                <c:pt idx="0">
                  <c:v>63.644000000000005</c:v>
                </c:pt>
                <c:pt idx="1">
                  <c:v>69.787000000000006</c:v>
                </c:pt>
                <c:pt idx="2">
                  <c:v>72.021999999999991</c:v>
                </c:pt>
                <c:pt idx="3">
                  <c:v>70.784999999999997</c:v>
                </c:pt>
                <c:pt idx="4">
                  <c:v>72.443000000000026</c:v>
                </c:pt>
                <c:pt idx="5">
                  <c:v>72.735000000000014</c:v>
                </c:pt>
                <c:pt idx="6">
                  <c:v>70.980999999999995</c:v>
                </c:pt>
                <c:pt idx="7">
                  <c:v>73.027000000000001</c:v>
                </c:pt>
                <c:pt idx="8">
                  <c:v>69.349999999999994</c:v>
                </c:pt>
                <c:pt idx="9">
                  <c:v>68.515000000000001</c:v>
                </c:pt>
                <c:pt idx="10">
                  <c:v>71.527000000000001</c:v>
                </c:pt>
                <c:pt idx="11">
                  <c:v>69.45</c:v>
                </c:pt>
                <c:pt idx="12">
                  <c:v>70.965999999999994</c:v>
                </c:pt>
              </c:numCache>
            </c:numRef>
          </c:val>
        </c:ser>
        <c:marker val="1"/>
        <c:axId val="186378880"/>
        <c:axId val="186377344"/>
      </c:lineChart>
      <c:catAx>
        <c:axId val="186365824"/>
        <c:scaling>
          <c:orientation val="minMax"/>
        </c:scaling>
        <c:axPos val="b"/>
        <c:tickLblPos val="nextTo"/>
        <c:crossAx val="186367360"/>
        <c:crosses val="autoZero"/>
        <c:auto val="1"/>
        <c:lblAlgn val="ctr"/>
        <c:lblOffset val="100"/>
      </c:catAx>
      <c:valAx>
        <c:axId val="186367360"/>
        <c:scaling>
          <c:orientation val="minMax"/>
          <c:max val="50"/>
          <c:min val="3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86365824"/>
        <c:crosses val="autoZero"/>
        <c:crossBetween val="between"/>
        <c:majorUnit val="5"/>
      </c:valAx>
      <c:valAx>
        <c:axId val="186377344"/>
        <c:scaling>
          <c:orientation val="minMax"/>
          <c:max val="75"/>
          <c:min val="60"/>
        </c:scaling>
        <c:axPos val="r"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70C0"/>
                </a:solidFill>
              </a:defRPr>
            </a:pPr>
            <a:endParaRPr lang="it-IT"/>
          </a:p>
        </c:txPr>
        <c:crossAx val="186378880"/>
        <c:crosses val="max"/>
        <c:crossBetween val="between"/>
        <c:majorUnit val="2"/>
      </c:valAx>
      <c:catAx>
        <c:axId val="186378880"/>
        <c:scaling>
          <c:orientation val="minMax"/>
        </c:scaling>
        <c:delete val="1"/>
        <c:axPos val="b"/>
        <c:tickLblPos val="none"/>
        <c:crossAx val="18637734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5027000097210086"/>
          <c:y val="0.72081402513981263"/>
          <c:w val="0.52349543112666452"/>
          <c:h val="0.12049946626914348"/>
        </c:manualLayout>
      </c:layout>
      <c:spPr>
        <a:solidFill>
          <a:srgbClr val="FFFF00"/>
        </a:solidFill>
      </c:spPr>
      <c:txPr>
        <a:bodyPr/>
        <a:lstStyle/>
        <a:p>
          <a:pPr>
            <a:defRPr sz="4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en-US" dirty="0"/>
              <a:t>diff. </a:t>
            </a:r>
            <a:r>
              <a:rPr lang="en-US" dirty="0" err="1" smtClean="0"/>
              <a:t>V.A.dal</a:t>
            </a:r>
            <a:r>
              <a:rPr lang="en-US" dirty="0" smtClean="0"/>
              <a:t> max. </a:t>
            </a:r>
            <a:r>
              <a:rPr lang="en-US" dirty="0" err="1" smtClean="0"/>
              <a:t>su</a:t>
            </a:r>
            <a:r>
              <a:rPr lang="en-US" dirty="0" smtClean="0"/>
              <a:t> 2016</a:t>
            </a:r>
            <a:endParaRPr lang="en-US" dirty="0"/>
          </a:p>
        </c:rich>
      </c:tx>
      <c:layout>
        <c:manualLayout>
          <c:xMode val="edge"/>
          <c:yMode val="edge"/>
          <c:x val="0.16787966882654717"/>
          <c:y val="0.84179627393888046"/>
        </c:manualLayout>
      </c:layout>
      <c:spPr>
        <a:solidFill>
          <a:srgbClr val="FFFF00"/>
        </a:solidFill>
      </c:spPr>
    </c:title>
    <c:view3D>
      <c:rAngAx val="1"/>
    </c:view3D>
    <c:plotArea>
      <c:layout>
        <c:manualLayout>
          <c:layoutTarget val="inner"/>
          <c:xMode val="edge"/>
          <c:yMode val="edge"/>
          <c:x val="0.1152981450728035"/>
          <c:y val="1.528892360864522E-2"/>
          <c:w val="0.88470185492719766"/>
          <c:h val="0.96697934174498335"/>
        </c:manualLayout>
      </c:layout>
      <c:bar3DChart>
        <c:barDir val="col"/>
        <c:grouping val="clustered"/>
        <c:ser>
          <c:idx val="0"/>
          <c:order val="0"/>
          <c:tx>
            <c:strRef>
              <c:f>Foglio1!$B$18</c:f>
              <c:strCache>
                <c:ptCount val="1"/>
                <c:pt idx="0">
                  <c:v>diff. V.a.</c:v>
                </c:pt>
              </c:strCache>
            </c:strRef>
          </c:tx>
          <c:dPt>
            <c:idx val="4"/>
            <c:spPr>
              <a:solidFill>
                <a:srgbClr val="FF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</c:dPt>
          <c:dLbls>
            <c:dLbl>
              <c:idx val="4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000" b="1"/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000" b="1"/>
                </a:pPr>
                <a:endParaRPr lang="it-IT"/>
              </a:p>
            </c:txPr>
            <c:showVal val="1"/>
          </c:dLbls>
          <c:cat>
            <c:strRef>
              <c:f>Foglio1!$A$19:$A$23</c:f>
              <c:strCache>
                <c:ptCount val="5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  <c:pt idx="4">
                  <c:v>LIGURIA</c:v>
                </c:pt>
              </c:strCache>
            </c:strRef>
          </c:cat>
          <c:val>
            <c:numRef>
              <c:f>Foglio1!$B$19:$B$23</c:f>
              <c:numCache>
                <c:formatCode>General</c:formatCode>
                <c:ptCount val="5"/>
                <c:pt idx="0">
                  <c:v>-8954</c:v>
                </c:pt>
                <c:pt idx="1">
                  <c:v>-5011</c:v>
                </c:pt>
                <c:pt idx="2">
                  <c:v>-20592</c:v>
                </c:pt>
                <c:pt idx="3">
                  <c:v>-1044</c:v>
                </c:pt>
                <c:pt idx="4">
                  <c:v>-26137</c:v>
                </c:pt>
              </c:numCache>
            </c:numRef>
          </c:val>
        </c:ser>
        <c:shape val="cylinder"/>
        <c:axId val="186354304"/>
        <c:axId val="186126720"/>
        <c:axId val="0"/>
      </c:bar3DChart>
      <c:catAx>
        <c:axId val="186354304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86126720"/>
        <c:crosses val="autoZero"/>
        <c:auto val="1"/>
        <c:lblAlgn val="ctr"/>
        <c:lblOffset val="100"/>
      </c:catAx>
      <c:valAx>
        <c:axId val="1861267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50" b="1">
                <a:solidFill>
                  <a:srgbClr val="FF0000"/>
                </a:solidFill>
              </a:defRPr>
            </a:pPr>
            <a:endParaRPr lang="it-IT"/>
          </a:p>
        </c:txPr>
        <c:crossAx val="18635430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dirty="0" err="1"/>
              <a:t>diff</a:t>
            </a:r>
            <a:r>
              <a:rPr lang="it-IT" dirty="0"/>
              <a:t>. % </a:t>
            </a:r>
            <a:r>
              <a:rPr lang="it-IT" dirty="0" smtClean="0"/>
              <a:t>dal </a:t>
            </a:r>
            <a:r>
              <a:rPr lang="it-IT" dirty="0" err="1" smtClean="0"/>
              <a:t>max</a:t>
            </a:r>
            <a:r>
              <a:rPr lang="it-IT" dirty="0" smtClean="0"/>
              <a:t> </a:t>
            </a:r>
            <a:r>
              <a:rPr lang="it-IT" dirty="0"/>
              <a:t>su 2016</a:t>
            </a:r>
          </a:p>
        </c:rich>
      </c:tx>
      <c:layout>
        <c:manualLayout>
          <c:xMode val="edge"/>
          <c:yMode val="edge"/>
          <c:x val="0.30066830089635038"/>
          <c:y val="0.88682182725793068"/>
        </c:manualLayout>
      </c:layout>
      <c:spPr>
        <a:solidFill>
          <a:srgbClr val="FFFF00"/>
        </a:solidFill>
      </c:spPr>
    </c:title>
    <c:plotArea>
      <c:layout>
        <c:manualLayout>
          <c:layoutTarget val="inner"/>
          <c:xMode val="edge"/>
          <c:yMode val="edge"/>
          <c:x val="7.1741968013420421E-2"/>
          <c:y val="1.5074784562574108E-2"/>
          <c:w val="0.91698097203765949"/>
          <c:h val="0.9644067262536451"/>
        </c:manualLayout>
      </c:layout>
      <c:barChart>
        <c:barDir val="col"/>
        <c:grouping val="clustered"/>
        <c:ser>
          <c:idx val="0"/>
          <c:order val="0"/>
          <c:tx>
            <c:strRef>
              <c:f>Foglio1!$B$4</c:f>
              <c:strCache>
                <c:ptCount val="1"/>
                <c:pt idx="0">
                  <c:v>diff. % Max su 2016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Pt>
            <c:idx val="4"/>
            <c:spPr>
              <a:solidFill>
                <a:srgbClr val="FF0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</c:dPt>
          <c:dLbls>
            <c:dLbl>
              <c:idx val="4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2800" b="1"/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800" b="1"/>
                </a:pPr>
                <a:endParaRPr lang="it-IT"/>
              </a:p>
            </c:txPr>
            <c:showVal val="1"/>
          </c:dLbls>
          <c:cat>
            <c:strRef>
              <c:f>Foglio1!$A$5:$A$9</c:f>
              <c:strCache>
                <c:ptCount val="5"/>
                <c:pt idx="0">
                  <c:v>IM</c:v>
                </c:pt>
                <c:pt idx="1">
                  <c:v>SV</c:v>
                </c:pt>
                <c:pt idx="2">
                  <c:v>GE</c:v>
                </c:pt>
                <c:pt idx="3">
                  <c:v>SP</c:v>
                </c:pt>
                <c:pt idx="4">
                  <c:v>LIGURIA</c:v>
                </c:pt>
              </c:strCache>
            </c:strRef>
          </c:cat>
          <c:val>
            <c:numRef>
              <c:f>Foglio1!$B$5:$B$9</c:f>
              <c:numCache>
                <c:formatCode>General</c:formatCode>
                <c:ptCount val="5"/>
                <c:pt idx="0">
                  <c:v>-10.200000000000001</c:v>
                </c:pt>
                <c:pt idx="1">
                  <c:v>-4.3</c:v>
                </c:pt>
                <c:pt idx="2">
                  <c:v>-5.8</c:v>
                </c:pt>
                <c:pt idx="3">
                  <c:v>-1.2</c:v>
                </c:pt>
                <c:pt idx="4">
                  <c:v>-4.0999999999999996</c:v>
                </c:pt>
              </c:numCache>
            </c:numRef>
          </c:val>
        </c:ser>
        <c:axId val="186172160"/>
        <c:axId val="186173696"/>
      </c:barChart>
      <c:catAx>
        <c:axId val="186172160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86173696"/>
        <c:crosses val="autoZero"/>
        <c:auto val="1"/>
        <c:lblAlgn val="ctr"/>
        <c:lblOffset val="100"/>
      </c:catAx>
      <c:valAx>
        <c:axId val="1861736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>
                <a:solidFill>
                  <a:srgbClr val="FF0000"/>
                </a:solidFill>
              </a:defRPr>
            </a:pPr>
            <a:endParaRPr lang="it-IT"/>
          </a:p>
        </c:txPr>
        <c:crossAx val="18617216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5.241580599577015E-2"/>
          <c:y val="2.4464605575677242E-2"/>
          <c:w val="0.8874459413321194"/>
          <c:h val="0.9252990633556647"/>
        </c:manualLayout>
      </c:layout>
      <c:lineChart>
        <c:grouping val="standard"/>
        <c:ser>
          <c:idx val="0"/>
          <c:order val="0"/>
          <c:tx>
            <c:strRef>
              <c:f>'[occupati lig prov 2016.xlsx]Foglio1'!$C$7</c:f>
              <c:strCache>
                <c:ptCount val="1"/>
                <c:pt idx="0">
                  <c:v>maschi</c:v>
                </c:pt>
              </c:strCache>
            </c:strRef>
          </c:tx>
          <c:spPr>
            <a:ln w="57150"/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c:spPr>
          <c:marker>
            <c:spPr>
              <a:solidFill>
                <a:srgbClr val="00B0F0"/>
              </a:solidFill>
              <a:ln w="57150"/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11"/>
              <c:layout/>
              <c:showVal val="1"/>
            </c:dLbl>
            <c:dLbl>
              <c:idx val="12"/>
              <c:layout>
                <c:manualLayout>
                  <c:x val="-4.5565648087556067E-2"/>
                  <c:y val="-3.7799161991335845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600" b="1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2016.xlsx]Foglio1'!$D$6:$P$6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2016.xlsx]Foglio1'!$D$7:$P$7</c:f>
              <c:numCache>
                <c:formatCode>General</c:formatCode>
                <c:ptCount val="13"/>
                <c:pt idx="0">
                  <c:v>60.659000000000006</c:v>
                </c:pt>
                <c:pt idx="1">
                  <c:v>65.717000000000027</c:v>
                </c:pt>
                <c:pt idx="2">
                  <c:v>66.578999999999979</c:v>
                </c:pt>
                <c:pt idx="3">
                  <c:v>63.056000000000004</c:v>
                </c:pt>
                <c:pt idx="4">
                  <c:v>64.343999999999994</c:v>
                </c:pt>
                <c:pt idx="5">
                  <c:v>66.956999999999994</c:v>
                </c:pt>
                <c:pt idx="6">
                  <c:v>62.931000000000004</c:v>
                </c:pt>
                <c:pt idx="7">
                  <c:v>62.285000000000011</c:v>
                </c:pt>
                <c:pt idx="8">
                  <c:v>61.782000000000011</c:v>
                </c:pt>
                <c:pt idx="9">
                  <c:v>57.96</c:v>
                </c:pt>
                <c:pt idx="10">
                  <c:v>59.816999999999993</c:v>
                </c:pt>
                <c:pt idx="11">
                  <c:v>58.596000000000011</c:v>
                </c:pt>
                <c:pt idx="12">
                  <c:v>64.584999999999994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2016.xlsx]Foglio1'!$C$8</c:f>
              <c:strCache>
                <c:ptCount val="1"/>
                <c:pt idx="0">
                  <c:v>femmine</c:v>
                </c:pt>
              </c:strCache>
            </c:strRef>
          </c:tx>
          <c:spPr>
            <a:ln w="57150"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c:spPr>
          <c:marker>
            <c:spPr>
              <a:solidFill>
                <a:srgbClr val="FF0000"/>
              </a:solidFill>
              <a:ln w="57150"/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11"/>
              <c:layout/>
              <c:showVal val="1"/>
            </c:dLbl>
            <c:dLbl>
              <c:idx val="12"/>
              <c:layout>
                <c:manualLayout>
                  <c:x val="-5.400425356360429E-2"/>
                  <c:y val="3.2407341650293221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</c:dLbls>
          <c:cat>
            <c:strRef>
              <c:f>'[occupati lig prov 2016.xlsx]Foglio1'!$D$6:$P$6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2016.xlsx]Foglio1'!$D$8:$P$8</c:f>
              <c:numCache>
                <c:formatCode>General</c:formatCode>
                <c:ptCount val="13"/>
                <c:pt idx="0">
                  <c:v>44.402000000000001</c:v>
                </c:pt>
                <c:pt idx="1">
                  <c:v>44.366</c:v>
                </c:pt>
                <c:pt idx="2">
                  <c:v>47.370999999999995</c:v>
                </c:pt>
                <c:pt idx="3">
                  <c:v>50.303000000000004</c:v>
                </c:pt>
                <c:pt idx="4">
                  <c:v>48.49</c:v>
                </c:pt>
                <c:pt idx="5">
                  <c:v>48.886999999999993</c:v>
                </c:pt>
                <c:pt idx="6">
                  <c:v>48.053000000000004</c:v>
                </c:pt>
                <c:pt idx="7">
                  <c:v>48.923000000000002</c:v>
                </c:pt>
                <c:pt idx="8">
                  <c:v>48.438000000000002</c:v>
                </c:pt>
                <c:pt idx="9">
                  <c:v>48.298000000000073</c:v>
                </c:pt>
                <c:pt idx="10">
                  <c:v>48.309999999999995</c:v>
                </c:pt>
                <c:pt idx="11">
                  <c:v>48.361000000000004</c:v>
                </c:pt>
                <c:pt idx="12">
                  <c:v>46.247</c:v>
                </c:pt>
              </c:numCache>
            </c:numRef>
          </c:val>
        </c:ser>
        <c:marker val="1"/>
        <c:axId val="194173952"/>
        <c:axId val="194055168"/>
      </c:lineChart>
      <c:lineChart>
        <c:grouping val="standard"/>
        <c:ser>
          <c:idx val="2"/>
          <c:order val="2"/>
          <c:tx>
            <c:strRef>
              <c:f>'[occupati lig prov 2016.xlsx]Foglio1'!$C$9</c:f>
              <c:strCache>
                <c:ptCount val="1"/>
                <c:pt idx="0">
                  <c:v>totale</c:v>
                </c:pt>
              </c:strCache>
            </c:strRef>
          </c:tx>
          <c:spPr>
            <a:ln w="57150">
              <a:prstDash val="sysDot"/>
            </a:ln>
          </c:spPr>
          <c:marker>
            <c:spPr>
              <a:solidFill>
                <a:srgbClr val="92D050"/>
              </a:solidFill>
              <a:ln w="57150">
                <a:prstDash val="sysDot"/>
              </a:ln>
            </c:spPr>
          </c:marker>
          <c:dLbls>
            <c:dLbl>
              <c:idx val="12"/>
              <c:layout>
                <c:manualLayout>
                  <c:x val="-0.10000000000000003"/>
                  <c:y val="4.6296296296296406E-3"/>
                </c:manualLayout>
              </c:layout>
              <c:showVal val="1"/>
            </c:dLbl>
            <c:delete val="1"/>
          </c:dLbls>
          <c:cat>
            <c:strRef>
              <c:f>'[occupati lig prov 2016.xlsx]Foglio1'!$D$6:$P$6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2016.xlsx]Foglio1'!$D$9:$P$9</c:f>
              <c:numCache>
                <c:formatCode>General</c:formatCode>
                <c:ptCount val="13"/>
                <c:pt idx="0">
                  <c:v>105.062</c:v>
                </c:pt>
                <c:pt idx="1">
                  <c:v>110.083</c:v>
                </c:pt>
                <c:pt idx="2">
                  <c:v>113.95</c:v>
                </c:pt>
                <c:pt idx="3">
                  <c:v>113.35899999999998</c:v>
                </c:pt>
                <c:pt idx="4">
                  <c:v>112.834</c:v>
                </c:pt>
                <c:pt idx="5">
                  <c:v>115.843</c:v>
                </c:pt>
                <c:pt idx="6">
                  <c:v>110.983</c:v>
                </c:pt>
                <c:pt idx="7">
                  <c:v>111.208</c:v>
                </c:pt>
                <c:pt idx="8">
                  <c:v>110.22</c:v>
                </c:pt>
                <c:pt idx="9">
                  <c:v>106.25700000000002</c:v>
                </c:pt>
                <c:pt idx="10">
                  <c:v>108.127</c:v>
                </c:pt>
                <c:pt idx="11">
                  <c:v>106.95699999999999</c:v>
                </c:pt>
                <c:pt idx="12">
                  <c:v>110.83199999999999</c:v>
                </c:pt>
              </c:numCache>
            </c:numRef>
          </c:val>
        </c:ser>
        <c:marker val="1"/>
        <c:axId val="194070784"/>
        <c:axId val="194069248"/>
      </c:lineChart>
      <c:catAx>
        <c:axId val="194173952"/>
        <c:scaling>
          <c:orientation val="minMax"/>
        </c:scaling>
        <c:axPos val="b"/>
        <c:tickLblPos val="nextTo"/>
        <c:crossAx val="194055168"/>
        <c:crosses val="autoZero"/>
        <c:auto val="1"/>
        <c:lblAlgn val="ctr"/>
        <c:lblOffset val="100"/>
      </c:catAx>
      <c:valAx>
        <c:axId val="194055168"/>
        <c:scaling>
          <c:orientation val="minMax"/>
          <c:max val="70"/>
          <c:min val="4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94173952"/>
        <c:crosses val="autoZero"/>
        <c:crossBetween val="between"/>
        <c:majorUnit val="5"/>
      </c:valAx>
      <c:valAx>
        <c:axId val="194069248"/>
        <c:scaling>
          <c:orientation val="minMax"/>
          <c:max val="120"/>
          <c:min val="100"/>
        </c:scaling>
        <c:axPos val="r"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it-IT"/>
          </a:p>
        </c:txPr>
        <c:crossAx val="194070784"/>
        <c:crosses val="max"/>
        <c:crossBetween val="between"/>
        <c:majorUnit val="2"/>
      </c:valAx>
      <c:catAx>
        <c:axId val="194070784"/>
        <c:scaling>
          <c:orientation val="minMax"/>
        </c:scaling>
        <c:delete val="1"/>
        <c:axPos val="b"/>
        <c:tickLblPos val="none"/>
        <c:crossAx val="19406924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19716381673163189"/>
          <c:y val="0.85761447656021994"/>
          <c:w val="0.59313932633420818"/>
          <c:h val="7.0596019247594094E-2"/>
        </c:manualLayout>
      </c:layout>
      <c:spPr>
        <a:solidFill>
          <a:srgbClr val="FFFF00"/>
        </a:solidFill>
      </c:spPr>
      <c:txPr>
        <a:bodyPr/>
        <a:lstStyle/>
        <a:p>
          <a:pPr>
            <a:defRPr sz="2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3.9993559832798634E-2"/>
          <c:y val="1.528892360864522E-2"/>
          <c:w val="0.96000644016720127"/>
          <c:h val="0.93447474532269648"/>
        </c:manualLayout>
      </c:layout>
      <c:lineChart>
        <c:grouping val="standard"/>
        <c:ser>
          <c:idx val="0"/>
          <c:order val="0"/>
          <c:tx>
            <c:strRef>
              <c:f>'[occupati lig prov 2016.xlsx]Foglio3'!$B$16</c:f>
              <c:strCache>
                <c:ptCount val="1"/>
                <c:pt idx="0">
                  <c:v>IM</c:v>
                </c:pt>
              </c:strCache>
            </c:strRef>
          </c:tx>
          <c:dLbls>
            <c:dLbl>
              <c:idx val="12"/>
              <c:layout>
                <c:manualLayout>
                  <c:x val="-3.3644041022650076E-2"/>
                  <c:y val="-3.3637261285609316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rgbClr val="0070C0"/>
                        </a:solidFill>
                      </a:rPr>
                      <a:t>IM 1</a:t>
                    </a:r>
                    <a:r>
                      <a:rPr lang="en-US" dirty="0" smtClean="0"/>
                      <a:t>3%</a:t>
                    </a:r>
                    <a:endParaRPr lang="en-US" dirty="0"/>
                  </a:p>
                </c:rich>
              </c:tx>
              <c:dLblPos val="r"/>
              <c:showVal val="1"/>
            </c:dLbl>
            <c:delete val="1"/>
            <c:txPr>
              <a:bodyPr/>
              <a:lstStyle/>
              <a:p>
                <a:pPr>
                  <a:defRPr sz="1800" b="1">
                    <a:solidFill>
                      <a:srgbClr val="0070C0"/>
                    </a:solidFill>
                  </a:defRPr>
                </a:pPr>
                <a:endParaRPr lang="it-IT"/>
              </a:p>
            </c:txPr>
            <c:dLblPos val="t"/>
          </c:dLbls>
          <c:cat>
            <c:strRef>
              <c:f>'[occupati lig prov 2016.xlsx]Foglio3'!$C$15:$O$15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2016.xlsx]Foglio3'!$C$16:$O$16</c:f>
              <c:numCache>
                <c:formatCode>General</c:formatCode>
                <c:ptCount val="13"/>
                <c:pt idx="0">
                  <c:v>9.8340189999999996</c:v>
                </c:pt>
                <c:pt idx="1">
                  <c:v>7.3264179999999897</c:v>
                </c:pt>
                <c:pt idx="2">
                  <c:v>3.987266</c:v>
                </c:pt>
                <c:pt idx="3">
                  <c:v>4.5302360000000004</c:v>
                </c:pt>
                <c:pt idx="4">
                  <c:v>6.3812319999999998</c:v>
                </c:pt>
                <c:pt idx="5">
                  <c:v>6.7071809999999896</c:v>
                </c:pt>
                <c:pt idx="6">
                  <c:v>9.9935620000000007</c:v>
                </c:pt>
                <c:pt idx="7">
                  <c:v>7.7827789999999997</c:v>
                </c:pt>
                <c:pt idx="8">
                  <c:v>8.3442360000000004</c:v>
                </c:pt>
                <c:pt idx="9">
                  <c:v>12.270386</c:v>
                </c:pt>
                <c:pt idx="10">
                  <c:v>13.772076</c:v>
                </c:pt>
                <c:pt idx="11">
                  <c:v>11.010367999999998</c:v>
                </c:pt>
                <c:pt idx="12">
                  <c:v>12.994456000000016</c:v>
                </c:pt>
              </c:numCache>
            </c:numRef>
          </c:val>
        </c:ser>
        <c:ser>
          <c:idx val="1"/>
          <c:order val="1"/>
          <c:tx>
            <c:strRef>
              <c:f>'[occupati lig prov 2016.xlsx]Foglio3'!$B$17</c:f>
              <c:strCache>
                <c:ptCount val="1"/>
                <c:pt idx="0">
                  <c:v>SV</c:v>
                </c:pt>
              </c:strCache>
            </c:strRef>
          </c:tx>
          <c:spPr>
            <a:ln w="57150">
              <a:solidFill>
                <a:srgbClr val="FF00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c:spPr>
          <c:marker>
            <c:spPr>
              <a:solidFill>
                <a:srgbClr val="FF0000"/>
              </a:solidFill>
              <a:ln w="57150">
                <a:solidFill>
                  <a:srgbClr val="FF0000"/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9"/>
              <c:layout>
                <c:manualLayout>
                  <c:x val="-3.4733887430737825E-2"/>
                  <c:y val="-4.77374649328774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10,4</a:t>
                    </a:r>
                    <a:endParaRPr lang="en-US" dirty="0"/>
                  </a:p>
                </c:rich>
              </c:tx>
              <c:dLblPos val="r"/>
              <c:showVal val="1"/>
            </c:dLbl>
            <c:dLbl>
              <c:idx val="11"/>
              <c:layout>
                <c:manualLayout>
                  <c:x val="-3.3865923009623725E-2"/>
                  <c:y val="-4.77374649328774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9,4</a:t>
                    </a:r>
                    <a:endParaRPr lang="en-US" dirty="0"/>
                  </a:p>
                </c:rich>
              </c:tx>
              <c:dLblPos val="r"/>
              <c:showVal val="1"/>
            </c:dLbl>
            <c:dLbl>
              <c:idx val="12"/>
              <c:layout/>
              <c:tx>
                <c:rich>
                  <a:bodyPr/>
                  <a:lstStyle/>
                  <a:p>
                    <a:pPr>
                      <a:defRPr sz="2400" b="1">
                        <a:solidFill>
                          <a:srgbClr val="FF0000"/>
                        </a:solidFill>
                      </a:defRPr>
                    </a:pPr>
                    <a:r>
                      <a:rPr lang="en-US" sz="2400" b="1" dirty="0" smtClean="0">
                        <a:solidFill>
                          <a:srgbClr val="FF0000"/>
                        </a:solidFill>
                      </a:rPr>
                      <a:t>SV 6</a:t>
                    </a:r>
                    <a:r>
                      <a:rPr lang="en-US" sz="2400" dirty="0" smtClean="0"/>
                      <a:t>,4%</a:t>
                    </a:r>
                    <a:endParaRPr lang="en-US" sz="2400" dirty="0"/>
                  </a:p>
                </c:rich>
              </c:tx>
              <c:spPr/>
              <c:dLblPos val="b"/>
              <c:showVal val="1"/>
            </c:dLbl>
            <c:delete val="1"/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  <c:dLblPos val="b"/>
          </c:dLbls>
          <c:cat>
            <c:strRef>
              <c:f>'[occupati lig prov 2016.xlsx]Foglio3'!$C$15:$O$15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2016.xlsx]Foglio3'!$C$17:$O$17</c:f>
              <c:numCache>
                <c:formatCode>General</c:formatCode>
                <c:ptCount val="13"/>
                <c:pt idx="0">
                  <c:v>5.3810890000000002</c:v>
                </c:pt>
                <c:pt idx="1">
                  <c:v>5.4343339999999998</c:v>
                </c:pt>
                <c:pt idx="2">
                  <c:v>4.5381049999999945</c:v>
                </c:pt>
                <c:pt idx="3">
                  <c:v>4.359381</c:v>
                </c:pt>
                <c:pt idx="4">
                  <c:v>5.4508580000000002</c:v>
                </c:pt>
                <c:pt idx="5">
                  <c:v>4.8962300000000001</c:v>
                </c:pt>
                <c:pt idx="6">
                  <c:v>4.4057610000000089</c:v>
                </c:pt>
                <c:pt idx="7">
                  <c:v>4.4957229999999999</c:v>
                </c:pt>
                <c:pt idx="8">
                  <c:v>7.056363000000009</c:v>
                </c:pt>
                <c:pt idx="9">
                  <c:v>10.427643</c:v>
                </c:pt>
                <c:pt idx="10">
                  <c:v>9.4619260000000001</c:v>
                </c:pt>
                <c:pt idx="11">
                  <c:v>9.384584000000018</c:v>
                </c:pt>
                <c:pt idx="12">
                  <c:v>6.3650569999999895</c:v>
                </c:pt>
              </c:numCache>
            </c:numRef>
          </c:val>
        </c:ser>
        <c:ser>
          <c:idx val="2"/>
          <c:order val="2"/>
          <c:tx>
            <c:strRef>
              <c:f>'[occupati lig prov 2016.xlsx]Foglio3'!$B$18</c:f>
              <c:strCache>
                <c:ptCount val="1"/>
                <c:pt idx="0">
                  <c:v>GE</c:v>
                </c:pt>
              </c:strCache>
            </c:strRef>
          </c:tx>
          <c:dLbls>
            <c:dLbl>
              <c:idx val="12"/>
              <c:layout>
                <c:manualLayout>
                  <c:x val="-6.1728395061728392E-3"/>
                  <c:y val="-5.612065321788976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accent3">
                            <a:lumMod val="50000"/>
                          </a:schemeClr>
                        </a:solidFill>
                      </a:defRPr>
                    </a:pPr>
                    <a:r>
                      <a:rPr lang="en-US" sz="12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rPr>
                      <a:t>9,9</a:t>
                    </a:r>
                    <a:endParaRPr lang="en-US" sz="1200" b="1" dirty="0">
                      <a:solidFill>
                        <a:schemeClr val="accent3">
                          <a:lumMod val="50000"/>
                        </a:schemeClr>
                      </a:solidFill>
                    </a:endParaRPr>
                  </a:p>
                </c:rich>
              </c:tx>
              <c:spPr/>
              <c:showVal val="1"/>
            </c:dLbl>
            <c:delete val="1"/>
          </c:dLbls>
          <c:cat>
            <c:strRef>
              <c:f>'[occupati lig prov 2016.xlsx]Foglio3'!$C$15:$O$15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2016.xlsx]Foglio3'!$C$18:$O$18</c:f>
              <c:numCache>
                <c:formatCode>General</c:formatCode>
                <c:ptCount val="13"/>
                <c:pt idx="0">
                  <c:v>5.1360390000000002</c:v>
                </c:pt>
                <c:pt idx="1">
                  <c:v>5.4553060000000002</c:v>
                </c:pt>
                <c:pt idx="2">
                  <c:v>5.0371079999999955</c:v>
                </c:pt>
                <c:pt idx="3">
                  <c:v>4.3951099999999945</c:v>
                </c:pt>
                <c:pt idx="4">
                  <c:v>5.4089830000000001</c:v>
                </c:pt>
                <c:pt idx="5">
                  <c:v>5.5694189999999955</c:v>
                </c:pt>
                <c:pt idx="6">
                  <c:v>6.4914459999999998</c:v>
                </c:pt>
                <c:pt idx="7">
                  <c:v>6.9948499999999996</c:v>
                </c:pt>
                <c:pt idx="8">
                  <c:v>7.7055420000000003</c:v>
                </c:pt>
                <c:pt idx="9">
                  <c:v>9.1526720000000008</c:v>
                </c:pt>
                <c:pt idx="10">
                  <c:v>10.124830999999999</c:v>
                </c:pt>
                <c:pt idx="11">
                  <c:v>8.2723490000000002</c:v>
                </c:pt>
                <c:pt idx="12">
                  <c:v>9.9073820000000001</c:v>
                </c:pt>
              </c:numCache>
            </c:numRef>
          </c:val>
        </c:ser>
        <c:ser>
          <c:idx val="3"/>
          <c:order val="3"/>
          <c:tx>
            <c:strRef>
              <c:f>'[occupati lig prov 2016.xlsx]Foglio3'!$B$19</c:f>
              <c:strCache>
                <c:ptCount val="1"/>
                <c:pt idx="0">
                  <c:v>SP</c:v>
                </c:pt>
              </c:strCache>
            </c:strRef>
          </c:tx>
          <c:dLbls>
            <c:dLbl>
              <c:idx val="12"/>
              <c:layout>
                <c:manualLayout>
                  <c:x val="-3.0864197530864235E-3"/>
                  <c:y val="-3.367239193073385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 smtClean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</a:t>
                    </a:r>
                    <a:r>
                      <a:rPr lang="en-US" dirty="0" smtClean="0"/>
                      <a:t>0,2</a:t>
                    </a:r>
                    <a:endParaRPr lang="en-US" dirty="0"/>
                  </a:p>
                </c:rich>
              </c:tx>
              <c:showVal val="1"/>
            </c:dLbl>
            <c:delete val="1"/>
            <c:txPr>
              <a:bodyPr/>
              <a:lstStyle/>
              <a:p>
                <a:pPr>
                  <a:defRPr sz="1600" b="1">
                    <a:solidFill>
                      <a:srgbClr val="7030A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2016.xlsx]Foglio3'!$C$15:$O$15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2016.xlsx]Foglio3'!$C$19:$O$19</c:f>
              <c:numCache>
                <c:formatCode>General</c:formatCode>
                <c:ptCount val="13"/>
                <c:pt idx="0">
                  <c:v>5.5377390000000002</c:v>
                </c:pt>
                <c:pt idx="1">
                  <c:v>6.025798</c:v>
                </c:pt>
                <c:pt idx="2">
                  <c:v>4.9783549999999996</c:v>
                </c:pt>
                <c:pt idx="3">
                  <c:v>7.3025630000000001</c:v>
                </c:pt>
                <c:pt idx="4">
                  <c:v>3.9548899999999967</c:v>
                </c:pt>
                <c:pt idx="5">
                  <c:v>6.9180780000000004</c:v>
                </c:pt>
                <c:pt idx="6">
                  <c:v>6.3370829999999945</c:v>
                </c:pt>
                <c:pt idx="7">
                  <c:v>5.135205</c:v>
                </c:pt>
                <c:pt idx="8">
                  <c:v>10.422437000000023</c:v>
                </c:pt>
                <c:pt idx="9">
                  <c:v>9.3150830000000067</c:v>
                </c:pt>
                <c:pt idx="10">
                  <c:v>12.41703</c:v>
                </c:pt>
                <c:pt idx="11">
                  <c:v>10.647189999999998</c:v>
                </c:pt>
                <c:pt idx="12">
                  <c:v>10.16147</c:v>
                </c:pt>
              </c:numCache>
            </c:numRef>
          </c:val>
        </c:ser>
        <c:ser>
          <c:idx val="4"/>
          <c:order val="4"/>
          <c:tx>
            <c:strRef>
              <c:f>'[occupati lig prov 2016.xlsx]Foglio3'!$B$20</c:f>
              <c:strCache>
                <c:ptCount val="1"/>
                <c:pt idx="0">
                  <c:v>LIGURIA</c:v>
                </c:pt>
              </c:strCache>
            </c:strRef>
          </c:tx>
          <c:spPr>
            <a:ln>
              <a:prstDash val="sysDash"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c:spPr>
          <c:marker>
            <c:spPr>
              <a:ln>
                <a:prstDash val="sysDash"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c:spPr>
          </c:marker>
          <c:dLbls>
            <c:dLbl>
              <c:idx val="12"/>
              <c:layout>
                <c:manualLayout>
                  <c:x val="-3.0864197530864235E-3"/>
                  <c:y val="2.5254293948050392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9</a:t>
                    </a:r>
                    <a:r>
                      <a:rPr lang="en-US" dirty="0" smtClean="0"/>
                      <a:t>,7</a:t>
                    </a:r>
                    <a:endParaRPr lang="en-US" dirty="0"/>
                  </a:p>
                </c:rich>
              </c:tx>
              <c:showVal val="1"/>
            </c:dLbl>
            <c:delete val="1"/>
            <c:spPr>
              <a:ln>
                <a:solidFill>
                  <a:srgbClr val="00B0F0"/>
                </a:solidFill>
              </a:ln>
            </c:spPr>
            <c:txPr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it-IT"/>
              </a:p>
            </c:txPr>
          </c:dLbls>
          <c:cat>
            <c:strRef>
              <c:f>'[occupati lig prov 2016.xlsx]Foglio3'!$C$15:$O$15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'[occupati lig prov 2016.xlsx]Foglio3'!$C$20:$O$20</c:f>
              <c:numCache>
                <c:formatCode>General</c:formatCode>
                <c:ptCount val="13"/>
                <c:pt idx="0">
                  <c:v>5.8472039999999996</c:v>
                </c:pt>
                <c:pt idx="1">
                  <c:v>5.7714290000000101</c:v>
                </c:pt>
                <c:pt idx="2">
                  <c:v>4.7973839999999965</c:v>
                </c:pt>
                <c:pt idx="3">
                  <c:v>4.8240579999999866</c:v>
                </c:pt>
                <c:pt idx="4">
                  <c:v>5.3559839999999896</c:v>
                </c:pt>
                <c:pt idx="5">
                  <c:v>5.7721339999999985</c:v>
                </c:pt>
                <c:pt idx="6">
                  <c:v>6.596895</c:v>
                </c:pt>
                <c:pt idx="7">
                  <c:v>6.4177869999999917</c:v>
                </c:pt>
                <c:pt idx="8">
                  <c:v>8.0620540000000158</c:v>
                </c:pt>
                <c:pt idx="9">
                  <c:v>9.8235080000000004</c:v>
                </c:pt>
                <c:pt idx="10">
                  <c:v>10.847588</c:v>
                </c:pt>
                <c:pt idx="11">
                  <c:v>9.1907609999999984</c:v>
                </c:pt>
                <c:pt idx="12">
                  <c:v>9.7381509999999949</c:v>
                </c:pt>
              </c:numCache>
            </c:numRef>
          </c:val>
        </c:ser>
        <c:marker val="1"/>
        <c:axId val="194344064"/>
        <c:axId val="194345600"/>
      </c:lineChart>
      <c:catAx>
        <c:axId val="194344064"/>
        <c:scaling>
          <c:orientation val="minMax"/>
        </c:scaling>
        <c:axPos val="b"/>
        <c:tickLblPos val="nextTo"/>
        <c:crossAx val="194345600"/>
        <c:crosses val="autoZero"/>
        <c:auto val="1"/>
        <c:lblAlgn val="ctr"/>
        <c:lblOffset val="100"/>
      </c:catAx>
      <c:valAx>
        <c:axId val="194345600"/>
        <c:scaling>
          <c:orientation val="minMax"/>
          <c:max val="14"/>
          <c:min val="2"/>
        </c:scaling>
        <c:axPos val="l"/>
        <c:majorGridlines/>
        <c:numFmt formatCode="General" sourceLinked="1"/>
        <c:tickLblPos val="nextTo"/>
        <c:crossAx val="194344064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3.5208272577039013E-2"/>
          <c:y val="0.83333624247480653"/>
          <c:w val="0.96170530766987583"/>
          <c:h val="9.6568398813689157E-2"/>
        </c:manualLayout>
      </c:layout>
      <c:spPr>
        <a:solidFill>
          <a:srgbClr val="FFFF00"/>
        </a:solidFill>
      </c:spPr>
      <c:txPr>
        <a:bodyPr/>
        <a:lstStyle/>
        <a:p>
          <a:pPr>
            <a:defRPr sz="3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>
        <c:manualLayout>
          <c:layoutTarget val="inner"/>
          <c:xMode val="edge"/>
          <c:yMode val="edge"/>
          <c:x val="7.1988407699037693E-2"/>
          <c:y val="1.5074784562574108E-2"/>
          <c:w val="0.92643968115096653"/>
          <c:h val="0.84987516455404755"/>
        </c:manualLayout>
      </c:layout>
      <c:lineChart>
        <c:grouping val="standard"/>
        <c:ser>
          <c:idx val="0"/>
          <c:order val="0"/>
          <c:tx>
            <c:strRef>
              <c:f>'[OCCUPAZIONE LIGURIA 2008 2016.xlsx]disoccupazione'!$B$77:$C$77</c:f>
              <c:strCache>
                <c:ptCount val="1"/>
                <c:pt idx="0">
                  <c:v>Savona maschi</c:v>
                </c:pt>
              </c:strCache>
            </c:strRef>
          </c:tx>
          <c:spPr>
            <a:ln w="38100"/>
          </c:spPr>
          <c:marker>
            <c:spPr>
              <a:solidFill>
                <a:srgbClr val="00B0F0"/>
              </a:solidFill>
              <a:ln w="38100"/>
            </c:spPr>
          </c:marker>
          <c:dLbls>
            <c:dLbl>
              <c:idx val="12"/>
              <c:layout>
                <c:manualLayout>
                  <c:x val="-3.0864197530863099E-3"/>
                  <c:y val="3.211332522103928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19,6</a:t>
                    </a:r>
                    <a:endParaRPr lang="en-US" dirty="0"/>
                  </a:p>
                </c:rich>
              </c:tx>
              <c:showVal val="1"/>
            </c:dLbl>
            <c:delete val="1"/>
          </c:dLbls>
          <c:cat>
            <c:strRef>
              <c:f>'[OCCUPAZIONE LIGURIA 2008 2016.xlsx]disoccupazione'!$D$76:$P$76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'[OCCUPAZIONE LIGURIA 2008 2016.xlsx]disoccupazione'!$D$77:$P$77</c:f>
              <c:numCache>
                <c:formatCode>General</c:formatCode>
                <c:ptCount val="13"/>
                <c:pt idx="0">
                  <c:v>12.403283</c:v>
                </c:pt>
                <c:pt idx="1">
                  <c:v>8.3275020000000008</c:v>
                </c:pt>
                <c:pt idx="2">
                  <c:v>5.6831539999999965</c:v>
                </c:pt>
                <c:pt idx="3">
                  <c:v>7.5374480000000004</c:v>
                </c:pt>
                <c:pt idx="4">
                  <c:v>5.6799200000000001</c:v>
                </c:pt>
                <c:pt idx="5">
                  <c:v>16.231413</c:v>
                </c:pt>
                <c:pt idx="6">
                  <c:v>20.178128000000001</c:v>
                </c:pt>
                <c:pt idx="7">
                  <c:v>13.800905</c:v>
                </c:pt>
                <c:pt idx="8">
                  <c:v>18.244907000000001</c:v>
                </c:pt>
                <c:pt idx="9">
                  <c:v>21.397442999999967</c:v>
                </c:pt>
                <c:pt idx="10">
                  <c:v>27.245071999999986</c:v>
                </c:pt>
                <c:pt idx="11">
                  <c:v>21.810397999999999</c:v>
                </c:pt>
                <c:pt idx="12">
                  <c:v>19.586145999999989</c:v>
                </c:pt>
              </c:numCache>
            </c:numRef>
          </c:val>
        </c:ser>
        <c:ser>
          <c:idx val="1"/>
          <c:order val="1"/>
          <c:tx>
            <c:strRef>
              <c:f>'[OCCUPAZIONE LIGURIA 2008 2016.xlsx]disoccupazione'!$B$78:$C$78</c:f>
              <c:strCache>
                <c:ptCount val="1"/>
                <c:pt idx="0">
                  <c:v>Savona femmine</c:v>
                </c:pt>
              </c:strCache>
            </c:strRef>
          </c:tx>
          <c:spPr>
            <a:ln w="38100"/>
          </c:spPr>
          <c:marker>
            <c:spPr>
              <a:solidFill>
                <a:srgbClr val="FF0000"/>
              </a:solidFill>
              <a:ln w="38100"/>
            </c:spPr>
          </c:marker>
          <c:cat>
            <c:strRef>
              <c:f>'[OCCUPAZIONE LIGURIA 2008 2016.xlsx]disoccupazione'!$D$76:$P$76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'[OCCUPAZIONE LIGURIA 2008 2016.xlsx]disoccupazione'!$D$78:$P$78</c:f>
              <c:numCache>
                <c:formatCode>General</c:formatCode>
                <c:ptCount val="13"/>
                <c:pt idx="0">
                  <c:v>16.529798</c:v>
                </c:pt>
                <c:pt idx="1">
                  <c:v>20.549137000000002</c:v>
                </c:pt>
                <c:pt idx="2">
                  <c:v>12.746749999999999</c:v>
                </c:pt>
                <c:pt idx="3">
                  <c:v>8.8074650000000005</c:v>
                </c:pt>
                <c:pt idx="4">
                  <c:v>15.191508000000001</c:v>
                </c:pt>
                <c:pt idx="5">
                  <c:v>8.0006360000000178</c:v>
                </c:pt>
                <c:pt idx="6">
                  <c:v>7.2588660000000003</c:v>
                </c:pt>
                <c:pt idx="7">
                  <c:v>16.582832999999958</c:v>
                </c:pt>
                <c:pt idx="8">
                  <c:v>17.420651999999986</c:v>
                </c:pt>
                <c:pt idx="9">
                  <c:v>29.056266999999988</c:v>
                </c:pt>
                <c:pt idx="10">
                  <c:v>25.881138</c:v>
                </c:pt>
                <c:pt idx="11">
                  <c:v>20.002918000000001</c:v>
                </c:pt>
                <c:pt idx="12">
                  <c:v>21.138605999999999</c:v>
                </c:pt>
              </c:numCache>
            </c:numRef>
          </c:val>
        </c:ser>
        <c:ser>
          <c:idx val="2"/>
          <c:order val="2"/>
          <c:tx>
            <c:strRef>
              <c:f>'[OCCUPAZIONE LIGURIA 2008 2016.xlsx]disoccupazione'!$B$79:$C$79</c:f>
              <c:strCache>
                <c:ptCount val="1"/>
                <c:pt idx="0">
                  <c:v>Savona totale</c:v>
                </c:pt>
              </c:strCache>
            </c:strRef>
          </c:tx>
          <c:spPr>
            <a:ln w="57150">
              <a:prstDash val="sysDash"/>
            </a:ln>
            <a:effectLst>
              <a:glow rad="101600">
                <a:schemeClr val="accent3">
                  <a:satMod val="175000"/>
                  <a:alpha val="40000"/>
                </a:schemeClr>
              </a:glow>
            </a:effectLst>
          </c:spPr>
          <c:marker>
            <c:spPr>
              <a:ln w="57150">
                <a:prstDash val="sysDash"/>
              </a:ln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c:spPr>
          </c:marker>
          <c:cat>
            <c:strRef>
              <c:f>'[OCCUPAZIONE LIGURIA 2008 2016.xlsx]disoccupazione'!$D$76:$P$76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'[OCCUPAZIONE LIGURIA 2008 2016.xlsx]disoccupazione'!$D$79:$P$79</c:f>
              <c:numCache>
                <c:formatCode>General</c:formatCode>
                <c:ptCount val="13"/>
                <c:pt idx="0">
                  <c:v>14.460799000000016</c:v>
                </c:pt>
                <c:pt idx="1">
                  <c:v>14.239306999999998</c:v>
                </c:pt>
                <c:pt idx="2">
                  <c:v>9.0039619999999996</c:v>
                </c:pt>
                <c:pt idx="3">
                  <c:v>8.1893529999999988</c:v>
                </c:pt>
                <c:pt idx="4">
                  <c:v>9.8376070000000002</c:v>
                </c:pt>
                <c:pt idx="5">
                  <c:v>12.610216999999999</c:v>
                </c:pt>
                <c:pt idx="6">
                  <c:v>14.127143999999999</c:v>
                </c:pt>
                <c:pt idx="7">
                  <c:v>15.054471000000001</c:v>
                </c:pt>
                <c:pt idx="8">
                  <c:v>17.877586999999988</c:v>
                </c:pt>
                <c:pt idx="9">
                  <c:v>25.187472</c:v>
                </c:pt>
                <c:pt idx="10">
                  <c:v>26.635109</c:v>
                </c:pt>
                <c:pt idx="11">
                  <c:v>20.986093999999962</c:v>
                </c:pt>
                <c:pt idx="12">
                  <c:v>20.218147999999989</c:v>
                </c:pt>
              </c:numCache>
            </c:numRef>
          </c:val>
        </c:ser>
        <c:marker val="1"/>
        <c:axId val="194309504"/>
        <c:axId val="194516480"/>
      </c:lineChart>
      <c:catAx>
        <c:axId val="194309504"/>
        <c:scaling>
          <c:orientation val="minMax"/>
        </c:scaling>
        <c:axPos val="b"/>
        <c:tickLblPos val="nextTo"/>
        <c:crossAx val="194516480"/>
        <c:crosses val="autoZero"/>
        <c:auto val="1"/>
        <c:lblAlgn val="ctr"/>
        <c:lblOffset val="100"/>
      </c:catAx>
      <c:valAx>
        <c:axId val="194516480"/>
        <c:scaling>
          <c:orientation val="minMax"/>
          <c:max val="30"/>
          <c:min val="5"/>
        </c:scaling>
        <c:axPos val="l"/>
        <c:majorGridlines/>
        <c:numFmt formatCode="General" sourceLinked="1"/>
        <c:tickLblPos val="nextTo"/>
        <c:crossAx val="194309504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9.9971347331583735E-2"/>
          <c:y val="4.5720326625838512E-2"/>
          <c:w val="0.25836201030426803"/>
          <c:h val="0.18285390313619462"/>
        </c:manualLayout>
      </c:layout>
      <c:spPr>
        <a:solidFill>
          <a:srgbClr val="FFFF00"/>
        </a:solidFill>
      </c:spPr>
      <c:txPr>
        <a:bodyPr/>
        <a:lstStyle/>
        <a:p>
          <a:pPr>
            <a:defRPr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it-IT"/>
        </a:p>
      </c:txPr>
    </c:legend>
    <c:plotVisOnly val="1"/>
    <c:dispBlanksAs val="gap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layout>
        <c:manualLayout>
          <c:xMode val="edge"/>
          <c:yMode val="edge"/>
          <c:x val="0.38629240789345803"/>
          <c:y val="0.12074980089426063"/>
        </c:manualLayout>
      </c:layout>
    </c:title>
    <c:plotArea>
      <c:layout>
        <c:manualLayout>
          <c:layoutTarget val="inner"/>
          <c:xMode val="edge"/>
          <c:yMode val="edge"/>
          <c:x val="5.3904564012831786E-2"/>
          <c:y val="2.6227706868626018E-2"/>
          <c:w val="0.92912012734519345"/>
          <c:h val="0.94748548839817615"/>
        </c:manualLayout>
      </c:layout>
      <c:barChart>
        <c:barDir val="col"/>
        <c:grouping val="clustered"/>
        <c:ser>
          <c:idx val="0"/>
          <c:order val="0"/>
          <c:tx>
            <c:strRef>
              <c:f>'[occupati lig prov 2016.xlsx]Foglio5'!$F$21</c:f>
              <c:strCache>
                <c:ptCount val="1"/>
                <c:pt idx="0">
                  <c:v>diff. 2016 su 2015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Pt>
            <c:idx val="0"/>
            <c:spPr>
              <a:solidFill>
                <a:srgbClr val="92D05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3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5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5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7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9"/>
            <c:spPr>
              <a:solidFill>
                <a:srgbClr val="0070C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accent3">
                          <a:lumMod val="50000"/>
                        </a:schemeClr>
                      </a:solidFill>
                    </a:defRPr>
                  </a:pPr>
                  <a:endParaRPr lang="it-IT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dLbl>
              <c:idx val="5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dLbl>
              <c:idx val="7"/>
              <c:spPr/>
              <c:txPr>
                <a:bodyPr/>
                <a:lstStyle/>
                <a:p>
                  <a:pPr>
                    <a:defRPr sz="2800" b="1">
                      <a:solidFill>
                        <a:schemeClr val="tx1"/>
                      </a:solidFill>
                    </a:defRPr>
                  </a:pPr>
                  <a:endParaRPr lang="it-IT"/>
                </a:p>
              </c:txPr>
            </c:dLbl>
            <c:dLbl>
              <c:idx val="15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dLbl>
              <c:idx val="17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dLbl>
              <c:idx val="19"/>
              <c:spPr/>
              <c:txPr>
                <a:bodyPr/>
                <a:lstStyle/>
                <a:p>
                  <a:pPr>
                    <a:defRPr sz="2800" b="1">
                      <a:solidFill>
                        <a:srgbClr val="0070C0"/>
                      </a:solidFill>
                    </a:defRPr>
                  </a:pPr>
                  <a:endParaRPr lang="it-IT"/>
                </a:p>
              </c:txPr>
            </c:dLbl>
            <c:txPr>
              <a:bodyPr/>
              <a:lstStyle/>
              <a:p>
                <a:pPr>
                  <a:defRPr sz="2800" b="1">
                    <a:solidFill>
                      <a:srgbClr val="FF0000"/>
                    </a:solidFill>
                  </a:defRPr>
                </a:pPr>
                <a:endParaRPr lang="it-IT"/>
              </a:p>
            </c:txPr>
            <c:showVal val="1"/>
          </c:dLbls>
          <c:cat>
            <c:strRef>
              <c:f>'[occupati lig prov 2016.xlsx]Foglio5'!$E$22:$E$42</c:f>
              <c:strCache>
                <c:ptCount val="20"/>
                <c:pt idx="0">
                  <c:v>occupati</c:v>
                </c:pt>
                <c:pt idx="1">
                  <c:v>maschi</c:v>
                </c:pt>
                <c:pt idx="2">
                  <c:v>femmine</c:v>
                </c:pt>
                <c:pt idx="3">
                  <c:v>DIPENDENTI</c:v>
                </c:pt>
                <c:pt idx="5">
                  <c:v>INDIPENDENTI</c:v>
                </c:pt>
                <c:pt idx="7">
                  <c:v>AGRICOLTURA</c:v>
                </c:pt>
                <c:pt idx="9">
                  <c:v>INDUSTRIA</c:v>
                </c:pt>
                <c:pt idx="11">
                  <c:v>IND.S.S.</c:v>
                </c:pt>
                <c:pt idx="13">
                  <c:v>COSTRUZIONI</c:v>
                </c:pt>
                <c:pt idx="15">
                  <c:v>SERVIZI</c:v>
                </c:pt>
                <c:pt idx="17">
                  <c:v>COMM. ALB.</c:v>
                </c:pt>
                <c:pt idx="19">
                  <c:v>ALTRE ATTIVITA'</c:v>
                </c:pt>
              </c:strCache>
            </c:strRef>
          </c:cat>
          <c:val>
            <c:numRef>
              <c:f>'[occupati lig prov 2016.xlsx]Foglio5'!$F$22:$F$42</c:f>
              <c:numCache>
                <c:formatCode>General</c:formatCode>
                <c:ptCount val="21"/>
                <c:pt idx="0">
                  <c:v>4</c:v>
                </c:pt>
                <c:pt idx="1">
                  <c:v>6</c:v>
                </c:pt>
                <c:pt idx="2">
                  <c:v>-2</c:v>
                </c:pt>
                <c:pt idx="3">
                  <c:v>2</c:v>
                </c:pt>
                <c:pt idx="5">
                  <c:v>2</c:v>
                </c:pt>
                <c:pt idx="7">
                  <c:v>0</c:v>
                </c:pt>
                <c:pt idx="9">
                  <c:v>-2</c:v>
                </c:pt>
                <c:pt idx="11">
                  <c:v>-1</c:v>
                </c:pt>
                <c:pt idx="13">
                  <c:v>-1</c:v>
                </c:pt>
                <c:pt idx="15">
                  <c:v>7</c:v>
                </c:pt>
                <c:pt idx="17">
                  <c:v>5</c:v>
                </c:pt>
                <c:pt idx="19">
                  <c:v>1</c:v>
                </c:pt>
              </c:numCache>
            </c:numRef>
          </c:val>
        </c:ser>
        <c:axId val="194422272"/>
        <c:axId val="194423808"/>
      </c:barChart>
      <c:catAx>
        <c:axId val="19442227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>
                <a:solidFill>
                  <a:srgbClr val="7030A0"/>
                </a:solidFill>
              </a:defRPr>
            </a:pPr>
            <a:endParaRPr lang="it-IT"/>
          </a:p>
        </c:txPr>
        <c:crossAx val="194423808"/>
        <c:crosses val="autoZero"/>
        <c:auto val="1"/>
        <c:lblAlgn val="ctr"/>
        <c:lblOffset val="100"/>
      </c:catAx>
      <c:valAx>
        <c:axId val="194423808"/>
        <c:scaling>
          <c:orientation val="minMax"/>
        </c:scaling>
        <c:axPos val="l"/>
        <c:majorGridlines/>
        <c:numFmt formatCode="General" sourceLinked="1"/>
        <c:tickLblPos val="nextTo"/>
        <c:crossAx val="194422272"/>
        <c:crosses val="autoZero"/>
        <c:crossBetween val="between"/>
      </c:valAx>
    </c:plotArea>
    <c:plotVisOnly val="1"/>
    <c:dispBlanksAs val="gap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0.75375</cdr:x>
      <cdr:y>0.48177</cdr:y>
    </cdr:from>
    <cdr:to>
      <cdr:x>0.90249</cdr:x>
      <cdr:y>0.59382</cdr:y>
    </cdr:to>
    <cdr:sp macro="" textlink="">
      <cdr:nvSpPr>
        <cdr:cNvPr id="2" name="Callout 2 1"/>
        <cdr:cNvSpPr/>
      </cdr:nvSpPr>
      <cdr:spPr>
        <a:xfrm xmlns:a="http://schemas.openxmlformats.org/drawingml/2006/main">
          <a:off x="6203060" y="2476861"/>
          <a:ext cx="1224107" cy="576075"/>
        </a:xfrm>
        <a:prstGeom xmlns:a="http://schemas.openxmlformats.org/drawingml/2006/main" prst="borderCallout2">
          <a:avLst>
            <a:gd name="adj1" fmla="val 18750"/>
            <a:gd name="adj2" fmla="val -8333"/>
            <a:gd name="adj3" fmla="val 18750"/>
            <a:gd name="adj4" fmla="val -16667"/>
            <a:gd name="adj5" fmla="val -123005"/>
            <a:gd name="adj6" fmla="val 142430"/>
          </a:avLst>
        </a:prstGeom>
        <a:solidFill xmlns:a="http://schemas.openxmlformats.org/drawingml/2006/main">
          <a:schemeClr val="accent3">
            <a:lumMod val="75000"/>
          </a:schemeClr>
        </a:solidFill>
        <a:ln xmlns:a="http://schemas.openxmlformats.org/drawingml/2006/main">
          <a:solidFill>
            <a:schemeClr val="accent3">
              <a:lumMod val="60000"/>
              <a:lumOff val="4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 rtl="0">
            <a:defRPr sz="1000" b="0" i="0" u="none" strike="noStrike" kern="120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r>
            <a:rPr lang="en-US" sz="2800" b="1" dirty="0" smtClean="0">
              <a:solidFill>
                <a:srgbClr val="FFFF00"/>
              </a:solidFill>
            </a:rPr>
            <a:t>20,2%</a:t>
          </a:r>
          <a:endParaRPr lang="en-US" sz="2800" b="1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CD957-0E3B-4B70-8E30-244A1040F37E}" type="datetimeFigureOut">
              <a:rPr lang="it-IT" smtClean="0"/>
              <a:t>05/07/2017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1BD5-DF89-4E07-88B5-90FB4521FDE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SAVONA 2017</a:t>
            </a:r>
            <a:endParaRPr lang="it-IT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5088"/>
          </a:xfrm>
          <a:solidFill>
            <a:srgbClr val="FFFF0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it-IT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Luci, ombre e dubbi: un anno di lavoro e non lavoro nell’anno dell’area di crisi complessa</a:t>
            </a:r>
            <a:endParaRPr lang="it-IT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 descr="LogoU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2360" y="0"/>
            <a:ext cx="1331640" cy="19980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b="1" dirty="0" smtClean="0"/>
              <a:t>Disoccupati a Savona 18&gt;29 anni</a:t>
            </a:r>
            <a:br>
              <a:rPr lang="it-IT" b="1" dirty="0" smtClean="0"/>
            </a:br>
            <a:r>
              <a:rPr lang="it-IT" b="1" dirty="0" smtClean="0"/>
              <a:t>la % più bassa della Liguria</a:t>
            </a:r>
            <a:endParaRPr lang="it-IT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b="1" dirty="0" smtClean="0"/>
              <a:t>La crescita di Savona è tutta nei servizi</a:t>
            </a:r>
            <a:br>
              <a:rPr lang="it-IT" sz="3600" b="1" dirty="0" smtClean="0"/>
            </a:br>
            <a:r>
              <a:rPr lang="it-IT" sz="3600" b="1" dirty="0" smtClean="0"/>
              <a:t>turismo ed indipendenti soprattutto; industria in calo</a:t>
            </a:r>
            <a:endParaRPr lang="it-IT" sz="36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700808"/>
          <a:ext cx="8229600" cy="5075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</a:rPr>
              <a:t>Rispetto alla media ligure Savona è più </a:t>
            </a:r>
            <a:r>
              <a:rPr lang="it-IT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maschile</a:t>
            </a:r>
            <a:r>
              <a:rPr lang="it-IT" sz="3200" b="1" dirty="0" smtClean="0">
                <a:solidFill>
                  <a:srgbClr val="002060"/>
                </a:solidFill>
              </a:rPr>
              <a:t> (+1 p.p.) e meno </a:t>
            </a:r>
            <a:r>
              <a:rPr lang="it-IT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dipendente</a:t>
            </a:r>
            <a:r>
              <a:rPr lang="it-IT" sz="3200" b="1" dirty="0" smtClean="0">
                <a:solidFill>
                  <a:srgbClr val="002060"/>
                </a:solidFill>
              </a:rPr>
              <a:t> (-8 p.p.)</a:t>
            </a:r>
            <a:endParaRPr lang="it-IT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egnaposto contenuto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512168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SAVONA </a:t>
            </a: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 il 18% dell’occupazione ligure e con la quota industria sotto la media regionale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Segnaposto contenuto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magine 5" descr="Logo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5121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AGRICOLTURA SILVICOLTURA E PESCA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-13,8% effettivo in un anno ed ai minimi dal 2008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(la differenza ISTAT è zero per via degli arrotondamenti: 4103=4000 così come 3537=4000)</a:t>
            </a:r>
            <a:endParaRPr lang="it-IT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 (</a:t>
            </a:r>
            <a:r>
              <a:rPr lang="it-IT" sz="4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</a:t>
            </a:r>
            <a:r>
              <a:rPr lang="it-IT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.+ costruzioni)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punto più basso dal 2010 e -23% sul 2008 </a:t>
            </a: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</a:rPr>
              <a:t>INDUSTRIA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52,1% </a:t>
            </a:r>
            <a:r>
              <a:rPr lang="it-IT" sz="3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</a:t>
            </a:r>
            <a:r>
              <a:rPr lang="it-IT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Manifatturiera e 47,9% costruzioni 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(turismo + altre attività)</a:t>
            </a: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5741 occupati in più (pari al +7%)</a:t>
            </a:r>
            <a:b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 ai massimi degli ultimi otto anni</a:t>
            </a:r>
            <a:endParaRPr lang="it-I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7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3600" b="1" dirty="0" smtClean="0"/>
              <a:t>37,6% turismo (media Liguria 30%)</a:t>
            </a:r>
            <a:br>
              <a:rPr lang="it-IT" sz="3600" b="1" dirty="0" smtClean="0"/>
            </a:br>
            <a:r>
              <a:rPr lang="it-IT" sz="3600" b="1" dirty="0" smtClean="0"/>
              <a:t>e 62,4% altre attività</a:t>
            </a:r>
            <a:endParaRPr lang="it-IT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</a:rPr>
              <a:t>COMMERCIO ALBERGHI RISTORANTI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it-IT" sz="3200" b="1" dirty="0" smtClean="0"/>
              <a:t>al top dal 2008 e +18,1% sul 2015</a:t>
            </a:r>
            <a:br>
              <a:rPr lang="it-IT" sz="3200" b="1" dirty="0" smtClean="0"/>
            </a:br>
            <a:r>
              <a:rPr lang="it-IT" sz="3200" b="1" dirty="0" smtClean="0">
                <a:solidFill>
                  <a:srgbClr val="C00000"/>
                </a:solidFill>
              </a:rPr>
              <a:t>Savona vale il 23% del turismo ligure</a:t>
            </a:r>
            <a:endParaRPr lang="it-IT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b="1" dirty="0" smtClean="0"/>
              <a:t>Savona: il mercato del lavoro del 2016</a:t>
            </a:r>
            <a:endParaRPr lang="it-IT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6315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74640"/>
                <a:gridCol w="1080120"/>
                <a:gridCol w="1183000"/>
                <a:gridCol w="1645920"/>
                <a:gridCol w="1645920"/>
              </a:tblGrid>
              <a:tr h="499715">
                <a:tc>
                  <a:txBody>
                    <a:bodyPr/>
                    <a:lstStyle/>
                    <a:p>
                      <a:r>
                        <a:rPr lang="it-IT" dirty="0" smtClean="0"/>
                        <a:t>Fonte: ISTAT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2060"/>
                          </a:solidFill>
                        </a:rPr>
                        <a:t>MASCHI</a:t>
                      </a:r>
                      <a:endParaRPr lang="it-IT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2060"/>
                          </a:solidFill>
                        </a:rPr>
                        <a:t>FEMMINE</a:t>
                      </a:r>
                      <a:endParaRPr lang="it-IT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2060"/>
                          </a:solidFill>
                        </a:rPr>
                        <a:t>TOTALE</a:t>
                      </a:r>
                      <a:endParaRPr lang="it-IT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2060"/>
                          </a:solidFill>
                        </a:rPr>
                        <a:t>LIGURIA</a:t>
                      </a:r>
                      <a:endParaRPr lang="it-IT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forze di lavoro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68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50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118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675</a:t>
                      </a:r>
                      <a:endParaRPr lang="it-IT" sz="2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/>
                        <a:t>tasso attività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78.0%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57.7%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67.7%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69.7%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occupati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65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46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111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610</a:t>
                      </a:r>
                      <a:endParaRPr lang="it-IT" sz="2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/>
                        <a:t>tasso</a:t>
                      </a:r>
                      <a:r>
                        <a:rPr lang="it-IT" sz="2000" i="1" baseline="0" dirty="0" smtClean="0"/>
                        <a:t> occupazione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73.5%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53.2%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63.3%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62.7%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persone in cerca di </a:t>
                      </a:r>
                      <a:r>
                        <a:rPr lang="it-IT" sz="2000" b="1" dirty="0" err="1" smtClean="0"/>
                        <a:t>occ</a:t>
                      </a:r>
                      <a:r>
                        <a:rPr lang="it-IT" sz="2000" b="1" dirty="0" smtClean="0"/>
                        <a:t>.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4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4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8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66</a:t>
                      </a:r>
                      <a:endParaRPr lang="it-IT" sz="2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/>
                        <a:t>tasso disoccupazione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5.6%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7.4%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6.6%</a:t>
                      </a:r>
                      <a:endParaRPr lang="it-IT" sz="2800" b="1" i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9.7%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/>
                        <a:t>tasso </a:t>
                      </a:r>
                      <a:r>
                        <a:rPr lang="it-IT" sz="2000" i="1" dirty="0" err="1" smtClean="0"/>
                        <a:t>disocc</a:t>
                      </a:r>
                      <a:r>
                        <a:rPr lang="it-IT" sz="2000" i="1" dirty="0" smtClean="0"/>
                        <a:t>. giovanile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27,6%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28,1%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27,8%</a:t>
                      </a:r>
                      <a:endParaRPr lang="it-IT" sz="2800" b="1" i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37,9%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Inattivi</a:t>
                      </a:r>
                      <a:endParaRPr lang="it-IT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18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36</a:t>
                      </a:r>
                      <a:endParaRPr lang="it-IT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54</a:t>
                      </a:r>
                      <a:endParaRPr lang="it-IT" sz="28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/>
                        <a:t>286</a:t>
                      </a:r>
                      <a:endParaRPr lang="it-IT" sz="2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9715">
                <a:tc>
                  <a:txBody>
                    <a:bodyPr/>
                    <a:lstStyle/>
                    <a:p>
                      <a:pPr algn="ctr"/>
                      <a:r>
                        <a:rPr lang="it-IT" sz="2000" i="1" dirty="0" smtClean="0"/>
                        <a:t>Tasso</a:t>
                      </a:r>
                      <a:r>
                        <a:rPr lang="it-IT" sz="2000" i="1" baseline="0" dirty="0" smtClean="0"/>
                        <a:t> inattività</a:t>
                      </a:r>
                      <a:endParaRPr lang="it-IT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22%</a:t>
                      </a:r>
                      <a:endParaRPr lang="it-IT" sz="2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42,3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32,3%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i="1" dirty="0" smtClean="0"/>
                        <a:t>30,3%</a:t>
                      </a:r>
                      <a:endParaRPr lang="it-IT" sz="2800" b="1" i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</a:rPr>
              <a:t>COMMERCIO ALBERGHI RISTORANTI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sorpasso degli indipendenti che crescono di un quarto in un solo anno; dipendenti +7,1%</a:t>
            </a:r>
            <a:endParaRPr lang="it-IT" sz="28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440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media non deve trarre in inganno</a:t>
            </a:r>
            <a:r>
              <a:rPr lang="it-IT" sz="2400" b="1" dirty="0" smtClean="0"/>
              <a:t>:</a:t>
            </a:r>
            <a:br>
              <a:rPr lang="it-IT" sz="2400" b="1" dirty="0" smtClean="0"/>
            </a:br>
            <a:r>
              <a:rPr lang="it-IT" sz="2400" b="1" dirty="0" smtClean="0">
                <a:solidFill>
                  <a:srgbClr val="C00000"/>
                </a:solidFill>
              </a:rPr>
              <a:t>le differenze di crescita a livello territoriale nel 2016</a:t>
            </a:r>
            <a:br>
              <a:rPr lang="it-IT" sz="2400" b="1" dirty="0" smtClean="0">
                <a:solidFill>
                  <a:srgbClr val="C00000"/>
                </a:solidFill>
              </a:rPr>
            </a:br>
            <a:r>
              <a:rPr lang="it-IT" sz="2400" b="1" dirty="0" smtClean="0">
                <a:solidFill>
                  <a:srgbClr val="C00000"/>
                </a:solidFill>
              </a:rPr>
              <a:t> del turismo e degli occupati nel turismo sono enormi </a:t>
            </a:r>
            <a:br>
              <a:rPr lang="it-IT" sz="2400" b="1" dirty="0" smtClean="0">
                <a:solidFill>
                  <a:srgbClr val="C00000"/>
                </a:solidFill>
              </a:rPr>
            </a:br>
            <a:r>
              <a:rPr lang="it-IT" sz="2400" b="1" dirty="0" smtClean="0">
                <a:solidFill>
                  <a:srgbClr val="C00000"/>
                </a:solidFill>
              </a:rPr>
              <a:t>e riflettono trend locali non sovrapponibili</a:t>
            </a:r>
            <a:endParaRPr lang="it-IT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89248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magine 5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0392" y="980728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Callout 2 6"/>
          <p:cNvSpPr/>
          <p:nvPr/>
        </p:nvSpPr>
        <p:spPr>
          <a:xfrm>
            <a:off x="467544" y="3068960"/>
            <a:ext cx="2160240" cy="1152128"/>
          </a:xfrm>
          <a:prstGeom prst="borderCallout2">
            <a:avLst>
              <a:gd name="adj1" fmla="val 100993"/>
              <a:gd name="adj2" fmla="val 52878"/>
              <a:gd name="adj3" fmla="val 99861"/>
              <a:gd name="adj4" fmla="val 48693"/>
              <a:gd name="adj5" fmla="val 152852"/>
              <a:gd name="adj6" fmla="val 998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FFFF00"/>
                </a:solidFill>
              </a:rPr>
              <a:t>Arrivi +5,2%</a:t>
            </a:r>
          </a:p>
          <a:p>
            <a:pPr algn="ctr"/>
            <a:r>
              <a:rPr lang="it-IT" sz="2400" b="1" dirty="0" smtClean="0">
                <a:solidFill>
                  <a:srgbClr val="FFFF00"/>
                </a:solidFill>
              </a:rPr>
              <a:t>Presenze +4,8%</a:t>
            </a:r>
            <a:endParaRPr lang="it-IT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656184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VOUCHER VENDUTI NEL 2016: 4.475.142</a:t>
            </a: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Genova al 56,1%, </a:t>
            </a:r>
            <a:r>
              <a:rPr lang="it-IT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Savona s</a:t>
            </a:r>
            <a:r>
              <a:rPr lang="it-IT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fiora il milione</a:t>
            </a:r>
            <a:endParaRPr lang="it-IT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67544" y="1796819"/>
          <a:ext cx="8297416" cy="4793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magine 5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6165304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</a:rPr>
              <a:t>ALTRE ATTIVITÀ DEI SERVIZI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it-IT" sz="3200" b="1" dirty="0" smtClean="0"/>
              <a:t>in lieve aumento sull’anno precedente </a:t>
            </a:r>
            <a:br>
              <a:rPr lang="it-IT" sz="3200" b="1" dirty="0" smtClean="0"/>
            </a:br>
            <a:r>
              <a:rPr lang="it-IT" sz="3200" b="1" dirty="0" smtClean="0"/>
              <a:t>ma ancora a -6,7% dai massimi del 2009</a:t>
            </a:r>
            <a:endParaRPr lang="it-IT" sz="32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ALTRE ATTIVITÀ DEI SERVIZI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74,4% dipendenti (in calo); indipendenti +13% sul 2015</a:t>
            </a:r>
            <a:endParaRPr lang="it-IT" sz="28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INDUSTRIA SENSO STRETTO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diecimila</a:t>
            </a:r>
            <a:r>
              <a:rPr lang="en-US" sz="3200" dirty="0" smtClean="0"/>
              <a:t> </a:t>
            </a:r>
            <a:r>
              <a:rPr lang="en-US" sz="3200" dirty="0" err="1" smtClean="0"/>
              <a:t>occupati</a:t>
            </a:r>
            <a:r>
              <a:rPr lang="en-US" sz="3200" dirty="0" smtClean="0"/>
              <a:t>,</a:t>
            </a:r>
            <a:br>
              <a:rPr lang="en-US" sz="3200" dirty="0" smtClean="0"/>
            </a:br>
            <a:r>
              <a:rPr lang="en-US" sz="3200" b="1" dirty="0" err="1" smtClean="0"/>
              <a:t>punto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più</a:t>
            </a:r>
            <a:r>
              <a:rPr lang="en-US" sz="3200" b="1" dirty="0" smtClean="0"/>
              <a:t> basso </a:t>
            </a:r>
            <a:r>
              <a:rPr lang="en-US" sz="3200" b="1" dirty="0" err="1" smtClean="0"/>
              <a:t>dal</a:t>
            </a:r>
            <a:r>
              <a:rPr lang="en-US" sz="3200" b="1" dirty="0" smtClean="0"/>
              <a:t> 2011</a:t>
            </a:r>
            <a:endParaRPr lang="it-IT" sz="32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INDUSTRIA SENSO STRETTO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b="1" dirty="0" smtClean="0"/>
              <a:t>91,3% </a:t>
            </a:r>
            <a:r>
              <a:rPr lang="en-US" sz="2800" b="1" dirty="0" err="1" smtClean="0"/>
              <a:t>dipendenti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err="1" smtClean="0"/>
              <a:t>occupati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indipendenti</a:t>
            </a:r>
            <a:r>
              <a:rPr lang="en-US" sz="2800" b="1" dirty="0" smtClean="0"/>
              <a:t> quasi </a:t>
            </a:r>
            <a:r>
              <a:rPr lang="en-US" sz="2800" b="1" dirty="0" err="1" smtClean="0"/>
              <a:t>dimezzati</a:t>
            </a:r>
            <a:r>
              <a:rPr lang="en-US" sz="2800" b="1" dirty="0" smtClean="0"/>
              <a:t> in un anno</a:t>
            </a:r>
            <a:endParaRPr lang="it-IT" sz="28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COSTRUZIONI</a:t>
            </a:r>
            <a:r>
              <a:rPr lang="en-US" b="1" dirty="0" smtClean="0"/>
              <a:t> -8,3% </a:t>
            </a:r>
            <a:r>
              <a:rPr lang="en-US" b="1" dirty="0" err="1" smtClean="0"/>
              <a:t>sul</a:t>
            </a:r>
            <a:r>
              <a:rPr lang="en-US" b="1" dirty="0" smtClean="0"/>
              <a:t> 2015</a:t>
            </a:r>
            <a:endParaRPr lang="it-IT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600" b="1" dirty="0" smtClean="0">
                <a:solidFill>
                  <a:srgbClr val="002060"/>
                </a:solidFill>
              </a:rPr>
              <a:t>COSTRUZIONI</a:t>
            </a: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4000" b="1" dirty="0" smtClean="0"/>
              <a:t> </a:t>
            </a:r>
            <a:r>
              <a:rPr lang="it-IT" sz="3200" b="1" dirty="0" smtClean="0"/>
              <a:t>indipendenti in maggioranza </a:t>
            </a:r>
            <a:br>
              <a:rPr lang="it-IT" sz="3200" b="1" dirty="0" smtClean="0"/>
            </a:br>
            <a:r>
              <a:rPr lang="it-IT" sz="3200" b="1" dirty="0" smtClean="0"/>
              <a:t>come da sempre a Savona 52,8% </a:t>
            </a:r>
            <a:endParaRPr lang="it-IT" sz="40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080120"/>
          </a:xfrm>
          <a:solidFill>
            <a:srgbClr val="FFFF00"/>
          </a:solidFill>
        </p:spPr>
        <p:txBody>
          <a:bodyPr/>
          <a:lstStyle/>
          <a:p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Demografia d’Impresa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79512" y="1287818"/>
          <a:ext cx="8640958" cy="55701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57118"/>
                <a:gridCol w="1495960"/>
                <a:gridCol w="1495960"/>
                <a:gridCol w="1495960"/>
                <a:gridCol w="1495960"/>
              </a:tblGrid>
              <a:tr h="803665"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>
                          <a:solidFill>
                            <a:srgbClr val="002060"/>
                          </a:solidFill>
                        </a:rPr>
                        <a:t>IMPRESE</a:t>
                      </a:r>
                    </a:p>
                    <a:p>
                      <a:pPr algn="ctr"/>
                      <a:r>
                        <a:rPr lang="it-IT" sz="1400" dirty="0" smtClean="0">
                          <a:solidFill>
                            <a:srgbClr val="0070C0"/>
                          </a:solidFill>
                        </a:rPr>
                        <a:t>FONTE: Unioncamere</a:t>
                      </a:r>
                      <a:endParaRPr lang="it-IT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N°</a:t>
                      </a:r>
                      <a:r>
                        <a:rPr lang="it-IT" sz="16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imprese attive</a:t>
                      </a:r>
                      <a:endParaRPr lang="it-IT" sz="16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 cui artigiane</a:t>
                      </a:r>
                      <a:endParaRPr lang="it-IT" sz="16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 su imprese attive</a:t>
                      </a:r>
                      <a:endParaRPr lang="it-IT" sz="16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Incidenza imprese attive Liguria</a:t>
                      </a:r>
                      <a:endParaRPr lang="it-IT" sz="16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446481">
                <a:tc>
                  <a:txBody>
                    <a:bodyPr/>
                    <a:lstStyle/>
                    <a:p>
                      <a:pPr algn="ctr"/>
                      <a:r>
                        <a:rPr lang="it-IT" b="1" baseline="0" dirty="0" smtClean="0"/>
                        <a:t>AGRICOLE</a:t>
                      </a:r>
                      <a:endParaRPr lang="it-IT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3184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79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12%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31,4%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6481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INDUSTRIALI</a:t>
                      </a:r>
                      <a:endParaRPr lang="it-IT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1806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1455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6,8%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17%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6481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COSTRUZIONI</a:t>
                      </a:r>
                      <a:endParaRPr lang="it-IT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5541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4619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20,8%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20,6%</a:t>
                      </a:r>
                      <a:endParaRPr lang="it-IT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6481"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/>
                        <a:t>ARTIGIANATO</a:t>
                      </a:r>
                      <a:endParaRPr lang="it-IT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9104</a:t>
                      </a:r>
                      <a:endParaRPr lang="it-IT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34,2%</a:t>
                      </a:r>
                      <a:endParaRPr lang="it-IT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/>
                        <a:t>20,6%</a:t>
                      </a:r>
                      <a:endParaRPr lang="it-IT" sz="24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06012"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 smtClean="0">
                          <a:solidFill>
                            <a:schemeClr val="tx1"/>
                          </a:solidFill>
                        </a:rPr>
                        <a:t>Trasporto</a:t>
                      </a:r>
                      <a:r>
                        <a:rPr lang="it-IT" sz="1800" b="1" baseline="0" dirty="0" smtClean="0">
                          <a:solidFill>
                            <a:schemeClr val="tx1"/>
                          </a:solidFill>
                        </a:rPr>
                        <a:t> Magazzinaggio</a:t>
                      </a:r>
                      <a:endParaRPr lang="it-IT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579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407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2,2%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11,7%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84604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chemeClr val="tx1"/>
                          </a:solidFill>
                        </a:rPr>
                        <a:t>Servizi alloggio ristorazione</a:t>
                      </a:r>
                      <a:endParaRPr lang="it-IT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3848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355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14,4%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tx1"/>
                          </a:solidFill>
                        </a:rPr>
                        <a:t>27,3%</a:t>
                      </a:r>
                      <a:endParaRPr lang="it-IT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6950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solidFill>
                            <a:schemeClr val="tx1"/>
                          </a:solidFill>
                        </a:rPr>
                        <a:t>Commercio</a:t>
                      </a:r>
                      <a:endParaRPr lang="it-IT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6294</a:t>
                      </a:r>
                      <a:endParaRPr lang="it-IT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23,6%</a:t>
                      </a:r>
                      <a:endParaRPr lang="it-IT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chemeClr val="tx1"/>
                          </a:solidFill>
                        </a:rPr>
                        <a:t>16,6%</a:t>
                      </a:r>
                      <a:endParaRPr lang="it-IT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7185">
                <a:tc>
                  <a:txBody>
                    <a:bodyPr/>
                    <a:lstStyle/>
                    <a:p>
                      <a:pPr algn="ctr"/>
                      <a:endParaRPr lang="it-IT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Registrate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Attive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Iscritte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>
                          <a:solidFill>
                            <a:schemeClr val="bg1"/>
                          </a:solidFill>
                        </a:rPr>
                        <a:t>Cessate</a:t>
                      </a:r>
                      <a:endParaRPr lang="it-IT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38131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Imprese  anno 2016</a:t>
                      </a:r>
                      <a:endParaRPr lang="it-IT" sz="16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30374</a:t>
                      </a:r>
                      <a:endParaRPr lang="it-IT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26638</a:t>
                      </a:r>
                      <a:endParaRPr lang="it-IT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1785</a:t>
                      </a:r>
                      <a:endParaRPr lang="it-IT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2016</a:t>
                      </a:r>
                      <a:endParaRPr lang="it-IT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38131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IMPRESE 1°T. 2017</a:t>
                      </a:r>
                      <a:endParaRPr lang="it-IT" sz="16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20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619</a:t>
                      </a:r>
                      <a:endParaRPr lang="it-IT" sz="20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/>
                        <a:t>738</a:t>
                      </a:r>
                      <a:endParaRPr lang="it-IT" sz="20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94421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it-IT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DIFFERENZA anno 2016 sul 2015</a:t>
            </a:r>
            <a:r>
              <a:rPr lang="it-IT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it-IT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it-IT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Savona in recupero di 4mila occupati</a:t>
            </a:r>
            <a:r>
              <a:rPr lang="it-IT" sz="4000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  <a:br>
              <a:rPr lang="it-IT" sz="4000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it-IT" sz="4000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Spezia +1000, in </a:t>
            </a:r>
            <a:r>
              <a:rPr lang="it-IT" sz="4000" b="1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calo</a:t>
            </a:r>
            <a:r>
              <a:rPr lang="it-IT" sz="4000" i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Genova ed Imperia</a:t>
            </a:r>
            <a:endParaRPr lang="it-IT" i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3" name="Grafico 2"/>
          <p:cNvGraphicFramePr>
            <a:graphicFrameLocks/>
          </p:cNvGraphicFramePr>
          <p:nvPr/>
        </p:nvGraphicFramePr>
        <p:xfrm>
          <a:off x="287016" y="2132856"/>
          <a:ext cx="885698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magine 3" descr="LogoUE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56376" y="6071974"/>
            <a:ext cx="1187625" cy="946891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368152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tre anni in controtendenza con il dato regionale: anche il 2016 per Savona non fa eccezione, e stavolta in positivo!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016224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it-IT" sz="2800" b="1" i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 A SAVONA * 2016 *</a:t>
            </a:r>
            <a:br>
              <a:rPr lang="it-IT" sz="2800" b="1" i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1800" b="1" i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 crescita entrambe le condizioni professionali per la prima volta dal 2009</a:t>
            </a:r>
            <a:r>
              <a:rPr lang="it-IT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it-IT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111mila occupati</a:t>
            </a:r>
            <a:br>
              <a:rPr lang="it-IT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64% dipendenti (+2.2% sul 2015)</a:t>
            </a:r>
            <a:br>
              <a:rPr lang="it-IT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36% indipendenti (+6.3% sul 2015)</a:t>
            </a:r>
            <a:endParaRPr lang="it-IT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2132856"/>
          <a:ext cx="821925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3707904" y="116632"/>
            <a:ext cx="5256584" cy="1512168"/>
          </a:xfr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Quanto siamo </a:t>
            </a:r>
            <a:r>
              <a:rPr lang="it-IT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ancora</a:t>
            </a: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distanti dai massimi dell’occupazione?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1"/>
          </p:nvPr>
        </p:nvGraphicFramePr>
        <p:xfrm>
          <a:off x="179512" y="1600200"/>
          <a:ext cx="4316288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244280" cy="51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179512" y="116632"/>
          <a:ext cx="3456384" cy="1524000"/>
        </p:xfrm>
        <a:graphic>
          <a:graphicData uri="http://schemas.openxmlformats.org/drawingml/2006/table">
            <a:tbl>
              <a:tblPr/>
              <a:tblGrid>
                <a:gridCol w="1728192"/>
                <a:gridCol w="1728192"/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IM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Max. nel 2011</a:t>
                      </a:r>
                      <a:endParaRPr lang="it-IT" sz="2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Max. nel 2009</a:t>
                      </a:r>
                      <a:endParaRPr lang="it-IT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Max. nel 2009</a:t>
                      </a:r>
                      <a:endParaRPr lang="it-IT" sz="20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SP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rgbClr val="FFC000"/>
                          </a:solidFill>
                          <a:latin typeface="Arial"/>
                        </a:rPr>
                        <a:t>Max. nel 2006</a:t>
                      </a:r>
                      <a:endParaRPr lang="it-IT" sz="2000" b="1" i="0" u="none" strike="noStrike" dirty="0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LIGURIA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Max. nel 2008</a:t>
                      </a:r>
                      <a:endParaRPr lang="it-IT" sz="20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7" name="Immagine 6" descr="LogoUE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96336" y="4941168"/>
            <a:ext cx="1297542" cy="90871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8" name="Immagine 7" descr="Logo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16416" y="6278411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363272" cy="1440160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3100" b="1" i="1" dirty="0" smtClean="0">
                <a:solidFill>
                  <a:schemeClr val="accent4">
                    <a:lumMod val="50000"/>
                  </a:schemeClr>
                </a:solidFill>
              </a:rPr>
              <a:t>OCCUPATI PER SESSO A SAVONA *2016*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b="1" dirty="0" smtClean="0"/>
              <a:t>crescita solo al maschile</a:t>
            </a:r>
            <a:r>
              <a:rPr lang="it-IT" sz="4900" b="1" dirty="0" smtClean="0"/>
              <a:t> </a:t>
            </a:r>
            <a:r>
              <a:rPr lang="it-IT" sz="3600" b="1" dirty="0" smtClean="0"/>
              <a:t>+6mila </a:t>
            </a:r>
            <a:br>
              <a:rPr lang="it-IT" sz="3600" b="1" dirty="0" smtClean="0"/>
            </a:br>
            <a:r>
              <a:rPr lang="it-IT" sz="3100" b="1" dirty="0" smtClean="0"/>
              <a:t>dopo otto anni di stabilità femmine in calo del 4,4%</a:t>
            </a:r>
            <a:endParaRPr lang="it-IT" sz="4900" b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3528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2800" b="1" i="1" dirty="0" smtClean="0"/>
              <a:t>TASSO </a:t>
            </a:r>
            <a:r>
              <a:rPr lang="it-IT" sz="2800" b="1" i="1" dirty="0" err="1" smtClean="0"/>
              <a:t>DI</a:t>
            </a:r>
            <a:r>
              <a:rPr lang="it-IT" sz="2800" b="1" i="1" dirty="0" smtClean="0"/>
              <a:t> DISOCCUPAZIONE SAVONA *2016*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in calo di tre punti percentuali ed </a:t>
            </a:r>
            <a:r>
              <a:rPr lang="it-IT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più basso della Liguria</a:t>
            </a:r>
            <a:r>
              <a:rPr lang="it-IT" sz="2800" dirty="0" smtClean="0"/>
              <a:t>, la metà di quello di Imperia</a:t>
            </a: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 descr="Logo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827584" cy="579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Microsoft Office PowerPoint</Application>
  <PresentationFormat>Presentazione su schermo (4:3)</PresentationFormat>
  <Paragraphs>204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29" baseType="lpstr">
      <vt:lpstr>Tema di Office</vt:lpstr>
      <vt:lpstr>SAVONA 2017</vt:lpstr>
      <vt:lpstr>Savona: il mercato del lavoro del 2016</vt:lpstr>
      <vt:lpstr>Demografia d’Impresa</vt:lpstr>
      <vt:lpstr>DIFFERENZA anno 2016 sul 2015 Savona in recupero di 4mila occupati,  Spezia +1000, in calo Genova ed Imperia</vt:lpstr>
      <vt:lpstr>Da tre anni in controtendenza con il dato regionale: anche il 2016 per Savona non fa eccezione, e stavolta in positivo!</vt:lpstr>
      <vt:lpstr>OCCUPATI A SAVONA * 2016 * in crescita entrambe le condizioni professionali per la prima volta dal 2009 111mila occupati 64% dipendenti (+2.2% sul 2015) 36% indipendenti (+6.3% sul 2015)</vt:lpstr>
      <vt:lpstr>Quanto siamo ancora distanti dai massimi dell’occupazione?</vt:lpstr>
      <vt:lpstr>OCCUPATI PER SESSO A SAVONA *2016* crescita solo al maschile +6mila  dopo otto anni di stabilità femmine in calo del 4,4%</vt:lpstr>
      <vt:lpstr>TASSO DI DISOCCUPAZIONE SAVONA *2016* in calo di tre punti percentuali ed il più basso della Liguria, la metà di quello di Imperia</vt:lpstr>
      <vt:lpstr>Disoccupati a Savona 18&gt;29 anni la % più bassa della Liguria</vt:lpstr>
      <vt:lpstr>La crescita di Savona è tutta nei servizi turismo ed indipendenti soprattutto; industria in calo</vt:lpstr>
      <vt:lpstr>Rispetto alla media ligure Savona è più maschile (+1 p.p.) e meno dipendente (-8 p.p.)</vt:lpstr>
      <vt:lpstr>SAVONA vale il 18% dell’occupazione ligure e con la quota industria sotto la media regionale</vt:lpstr>
      <vt:lpstr>AGRICOLTURA SILVICOLTURA E PESCA -13,8% effettivo in un anno ed ai minimi dal 2008 (la differenza ISTAT è zero per via degli arrotondamenti: 4103=4000 così come 3537=4000)</vt:lpstr>
      <vt:lpstr>INDUSTRIA (manif.+ costruzioni) punto più basso dal 2010 e -23% sul 2008 </vt:lpstr>
      <vt:lpstr>INDUSTRIA 52,1% ind. Manifatturiera e 47,9% costruzioni </vt:lpstr>
      <vt:lpstr>SERVIZI (turismo + altre attività) 5741 occupati in più (pari al +7%) ed ai massimi degli ultimi otto anni</vt:lpstr>
      <vt:lpstr>SERVIZI 37,6% turismo (media Liguria 30%) e 62,4% altre attività</vt:lpstr>
      <vt:lpstr>COMMERCIO ALBERGHI RISTORANTI al top dal 2008 e +18,1% sul 2015 Savona vale il 23% del turismo ligure</vt:lpstr>
      <vt:lpstr>COMMERCIO ALBERGHI RISTORANTI sorpasso degli indipendenti che crescono di un quarto in un solo anno; dipendenti +7,1%</vt:lpstr>
      <vt:lpstr>La media non deve trarre in inganno: le differenze di crescita a livello territoriale nel 2016  del turismo e degli occupati nel turismo sono enormi  e riflettono trend locali non sovrapponibili</vt:lpstr>
      <vt:lpstr>VOUCHER VENDUTI NEL 2016: 4.475.142 Genova al 56,1%, Savona sfiora il milione</vt:lpstr>
      <vt:lpstr>ALTRE ATTIVITÀ DEI SERVIZI in lieve aumento sull’anno precedente  ma ancora a -6,7% dai massimi del 2009</vt:lpstr>
      <vt:lpstr>ALTRE ATTIVITÀ DEI SERVIZI 74,4% dipendenti (in calo); indipendenti +13% sul 2015</vt:lpstr>
      <vt:lpstr>INDUSTRIA SENSO STRETTO diecimila occupati, punto più basso dal 2011</vt:lpstr>
      <vt:lpstr>INDUSTRIA SENSO STRETTO 91,3% dipendenti occupati indipendenti quasi dimezzati in un anno</vt:lpstr>
      <vt:lpstr>COSTRUZIONI -8,3% sul 2015</vt:lpstr>
      <vt:lpstr>COSTRUZIONI  indipendenti in maggioranza  come da sempre a Savona 52,8%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SAVONA 2017</dc:title>
  <dc:creator>.</dc:creator>
  <cp:lastModifiedBy>.</cp:lastModifiedBy>
  <cp:revision>1</cp:revision>
  <dcterms:created xsi:type="dcterms:W3CDTF">2017-07-05T14:03:09Z</dcterms:created>
  <dcterms:modified xsi:type="dcterms:W3CDTF">2017-07-05T14:03:36Z</dcterms:modified>
</cp:coreProperties>
</file>