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62" r:id="rId8"/>
    <p:sldId id="263" r:id="rId9"/>
    <p:sldId id="279" r:id="rId10"/>
    <p:sldId id="278" r:id="rId11"/>
    <p:sldId id="269" r:id="rId12"/>
    <p:sldId id="270" r:id="rId13"/>
    <p:sldId id="271" r:id="rId14"/>
    <p:sldId id="272" r:id="rId15"/>
    <p:sldId id="273" r:id="rId16"/>
    <p:sldId id="276" r:id="rId17"/>
    <p:sldId id="274" r:id="rId18"/>
    <p:sldId id="275" r:id="rId19"/>
    <p:sldId id="277" r:id="rId20"/>
  </p:sldIdLst>
  <p:sldSz cx="9144000" cy="6858000" type="screen4x3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865" autoAdjust="0"/>
  </p:normalViewPr>
  <p:slideViewPr>
    <p:cSldViewPr>
      <p:cViewPr>
        <p:scale>
          <a:sx n="100" d="100"/>
          <a:sy n="100" d="100"/>
        </p:scale>
        <p:origin x="-29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6296296296296294E-2"/>
                  <c:y val="-9.2599077809518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</c:f>
              <c:strCache>
                <c:ptCount val="1"/>
                <c:pt idx="0">
                  <c:v>TOTALE DELITTI</c:v>
                </c:pt>
              </c:strCache>
            </c:strRef>
          </c:cat>
          <c:val>
            <c:numRef>
              <c:f>Foglio1!$B$2</c:f>
              <c:numCache>
                <c:formatCode>General</c:formatCode>
                <c:ptCount val="1"/>
                <c:pt idx="0">
                  <c:v>13466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037037037037035E-2"/>
                  <c:y val="-7.5762881844151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</c:f>
              <c:strCache>
                <c:ptCount val="1"/>
                <c:pt idx="0">
                  <c:v>TOTALE DELITTI</c:v>
                </c:pt>
              </c:strCache>
            </c:strRef>
          </c:cat>
          <c:val>
            <c:numRef>
              <c:f>Foglio1!$C$2</c:f>
              <c:numCache>
                <c:formatCode>General</c:formatCode>
                <c:ptCount val="1"/>
                <c:pt idx="0">
                  <c:v>12373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010368"/>
        <c:axId val="68011904"/>
        <c:axId val="0"/>
      </c:bar3DChart>
      <c:catAx>
        <c:axId val="68010368"/>
        <c:scaling>
          <c:orientation val="minMax"/>
        </c:scaling>
        <c:delete val="0"/>
        <c:axPos val="b"/>
        <c:majorTickMark val="out"/>
        <c:minorTickMark val="none"/>
        <c:tickLblPos val="nextTo"/>
        <c:crossAx val="68011904"/>
        <c:crosses val="autoZero"/>
        <c:auto val="1"/>
        <c:lblAlgn val="ctr"/>
        <c:lblOffset val="100"/>
        <c:noMultiLvlLbl val="0"/>
      </c:catAx>
      <c:valAx>
        <c:axId val="68011904"/>
        <c:scaling>
          <c:orientation val="minMax"/>
          <c:min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80103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Foglio1!$A$2:$A$7</c:f>
              <c:strCache>
                <c:ptCount val="6"/>
                <c:pt idx="0">
                  <c:v>FURTI</c:v>
                </c:pt>
                <c:pt idx="1">
                  <c:v>RAPINE</c:v>
                </c:pt>
                <c:pt idx="2">
                  <c:v>LESIONI DOLOSE</c:v>
                </c:pt>
                <c:pt idx="3">
                  <c:v>STUPEFACENTI</c:v>
                </c:pt>
                <c:pt idx="4">
                  <c:v>TRUFFE E FRODI INF</c:v>
                </c:pt>
                <c:pt idx="5">
                  <c:v>DELITTI INFORMATICI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6641</c:v>
                </c:pt>
                <c:pt idx="1">
                  <c:v>127</c:v>
                </c:pt>
                <c:pt idx="2">
                  <c:v>369</c:v>
                </c:pt>
                <c:pt idx="3">
                  <c:v>232</c:v>
                </c:pt>
                <c:pt idx="4">
                  <c:v>1081</c:v>
                </c:pt>
                <c:pt idx="5">
                  <c:v>292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2"/>
                  <c:y val="3.2152086149106503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2592592592592587E-3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88888888888888E-2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345679012345678E-2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1728395061728392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716049382716049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Foglio1!$A$2:$A$7</c:f>
              <c:strCache>
                <c:ptCount val="6"/>
                <c:pt idx="0">
                  <c:v>FURTI</c:v>
                </c:pt>
                <c:pt idx="1">
                  <c:v>RAPINE</c:v>
                </c:pt>
                <c:pt idx="2">
                  <c:v>LESIONI DOLOSE</c:v>
                </c:pt>
                <c:pt idx="3">
                  <c:v>STUPEFACENTI</c:v>
                </c:pt>
                <c:pt idx="4">
                  <c:v>TRUFFE E FRODI INF</c:v>
                </c:pt>
                <c:pt idx="5">
                  <c:v>DELITTI INFORMATICI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  <c:pt idx="0">
                  <c:v>5561</c:v>
                </c:pt>
                <c:pt idx="1">
                  <c:v>105</c:v>
                </c:pt>
                <c:pt idx="2">
                  <c:v>358</c:v>
                </c:pt>
                <c:pt idx="3">
                  <c:v>202</c:v>
                </c:pt>
                <c:pt idx="4">
                  <c:v>1195</c:v>
                </c:pt>
                <c:pt idx="5">
                  <c:v>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031616"/>
        <c:axId val="24033152"/>
        <c:axId val="0"/>
      </c:bar3DChart>
      <c:catAx>
        <c:axId val="24031616"/>
        <c:scaling>
          <c:orientation val="minMax"/>
        </c:scaling>
        <c:delete val="0"/>
        <c:axPos val="b"/>
        <c:majorTickMark val="out"/>
        <c:minorTickMark val="none"/>
        <c:tickLblPos val="nextTo"/>
        <c:crossAx val="24033152"/>
        <c:crosses val="autoZero"/>
        <c:auto val="1"/>
        <c:lblAlgn val="ctr"/>
        <c:lblOffset val="100"/>
        <c:noMultiLvlLbl val="0"/>
      </c:catAx>
      <c:valAx>
        <c:axId val="24033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031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-3.6478424591628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294E-3"/>
                  <c:y val="-5.0508587896100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Foglio1!$A$2:$A$3</c:f>
              <c:strCache>
                <c:ptCount val="2"/>
                <c:pt idx="0">
                  <c:v>ARRESTATI</c:v>
                </c:pt>
                <c:pt idx="1">
                  <c:v>DENUNCIATI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71</c:v>
                </c:pt>
                <c:pt idx="1">
                  <c:v>694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234567901234566E-2"/>
                  <c:y val="-3.3672391930733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518518518518517E-2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Foglio1!$A$2:$A$3</c:f>
              <c:strCache>
                <c:ptCount val="2"/>
                <c:pt idx="0">
                  <c:v>ARRESTATI</c:v>
                </c:pt>
                <c:pt idx="1">
                  <c:v>DENUNCIATI</c:v>
                </c:pt>
              </c:strCache>
            </c:strRef>
          </c:cat>
          <c:val>
            <c:numRef>
              <c:f>Foglio1!$C$2:$C$3</c:f>
              <c:numCache>
                <c:formatCode>General</c:formatCode>
                <c:ptCount val="2"/>
                <c:pt idx="0">
                  <c:v>99</c:v>
                </c:pt>
                <c:pt idx="1">
                  <c:v>675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779584"/>
        <c:axId val="25789568"/>
        <c:axId val="0"/>
      </c:bar3DChart>
      <c:catAx>
        <c:axId val="25779584"/>
        <c:scaling>
          <c:orientation val="minMax"/>
        </c:scaling>
        <c:delete val="0"/>
        <c:axPos val="b"/>
        <c:majorTickMark val="out"/>
        <c:minorTickMark val="none"/>
        <c:tickLblPos val="nextTo"/>
        <c:crossAx val="25789568"/>
        <c:crosses val="autoZero"/>
        <c:auto val="1"/>
        <c:lblAlgn val="ctr"/>
        <c:lblOffset val="100"/>
        <c:noMultiLvlLbl val="0"/>
      </c:catAx>
      <c:valAx>
        <c:axId val="25789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779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864197530864196E-3"/>
                  <c:y val="-3.647842459162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45679012345678E-2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Foglio1!$A$2:$A$3</c:f>
              <c:strCache>
                <c:ptCount val="2"/>
                <c:pt idx="0">
                  <c:v>PERSONE CONTROLLATE</c:v>
                </c:pt>
                <c:pt idx="1">
                  <c:v>VEICOLI CONTROLLATI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41583</c:v>
                </c:pt>
                <c:pt idx="1">
                  <c:v>14881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-4.2090489913417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888E-2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Foglio1!$A$2:$A$3</c:f>
              <c:strCache>
                <c:ptCount val="2"/>
                <c:pt idx="0">
                  <c:v>PERSONE CONTROLLATE</c:v>
                </c:pt>
                <c:pt idx="1">
                  <c:v>VEICOLI CONTROLLATI</c:v>
                </c:pt>
              </c:strCache>
            </c:strRef>
          </c:cat>
          <c:val>
            <c:numRef>
              <c:f>Foglio1!$C$2:$C$3</c:f>
              <c:numCache>
                <c:formatCode>General</c:formatCode>
                <c:ptCount val="2"/>
                <c:pt idx="0">
                  <c:v>52458</c:v>
                </c:pt>
                <c:pt idx="1">
                  <c:v>19045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845760"/>
        <c:axId val="25847296"/>
        <c:axId val="0"/>
      </c:bar3DChart>
      <c:catAx>
        <c:axId val="25845760"/>
        <c:scaling>
          <c:orientation val="minMax"/>
        </c:scaling>
        <c:delete val="0"/>
        <c:axPos val="b"/>
        <c:majorTickMark val="out"/>
        <c:minorTickMark val="none"/>
        <c:tickLblPos val="nextTo"/>
        <c:crossAx val="25847296"/>
        <c:crosses val="autoZero"/>
        <c:auto val="1"/>
        <c:lblAlgn val="ctr"/>
        <c:lblOffset val="100"/>
        <c:noMultiLvlLbl val="0"/>
      </c:catAx>
      <c:valAx>
        <c:axId val="25847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845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Foglio1!$A$2:$A$8</c:f>
              <c:strCache>
                <c:ptCount val="7"/>
                <c:pt idx="0">
                  <c:v>Respingimenti rinnovi</c:v>
                </c:pt>
                <c:pt idx="1">
                  <c:v>Espulsioni notificate</c:v>
                </c:pt>
                <c:pt idx="2">
                  <c:v>Ordini del Questore</c:v>
                </c:pt>
                <c:pt idx="3">
                  <c:v>Permessi revocati</c:v>
                </c:pt>
                <c:pt idx="4">
                  <c:v>Trattenimenti C.I.E.</c:v>
                </c:pt>
                <c:pt idx="5">
                  <c:v>Partenze Volontarie</c:v>
                </c:pt>
                <c:pt idx="6">
                  <c:v>Accompagnamenti in frontiera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188</c:v>
                </c:pt>
                <c:pt idx="1">
                  <c:v>113</c:v>
                </c:pt>
                <c:pt idx="2">
                  <c:v>85</c:v>
                </c:pt>
                <c:pt idx="3">
                  <c:v>188</c:v>
                </c:pt>
                <c:pt idx="4">
                  <c:v>2</c:v>
                </c:pt>
                <c:pt idx="5">
                  <c:v>16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Foglio1!$A$2:$A$8</c:f>
              <c:strCache>
                <c:ptCount val="7"/>
                <c:pt idx="0">
                  <c:v>Respingimenti rinnovi</c:v>
                </c:pt>
                <c:pt idx="1">
                  <c:v>Espulsioni notificate</c:v>
                </c:pt>
                <c:pt idx="2">
                  <c:v>Ordini del Questore</c:v>
                </c:pt>
                <c:pt idx="3">
                  <c:v>Permessi revocati</c:v>
                </c:pt>
                <c:pt idx="4">
                  <c:v>Trattenimenti C.I.E.</c:v>
                </c:pt>
                <c:pt idx="5">
                  <c:v>Partenze Volontarie</c:v>
                </c:pt>
                <c:pt idx="6">
                  <c:v>Accompagnamenti in frontiera</c:v>
                </c:pt>
              </c:strCache>
            </c:strRef>
          </c:cat>
          <c:val>
            <c:numRef>
              <c:f>Foglio1!$C$2:$C$8</c:f>
              <c:numCache>
                <c:formatCode>General</c:formatCode>
                <c:ptCount val="7"/>
                <c:pt idx="0">
                  <c:v>165</c:v>
                </c:pt>
                <c:pt idx="1">
                  <c:v>122</c:v>
                </c:pt>
                <c:pt idx="2">
                  <c:v>97</c:v>
                </c:pt>
                <c:pt idx="3">
                  <c:v>187</c:v>
                </c:pt>
                <c:pt idx="4">
                  <c:v>5</c:v>
                </c:pt>
                <c:pt idx="5">
                  <c:v>12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34464"/>
        <c:axId val="23936000"/>
      </c:barChart>
      <c:catAx>
        <c:axId val="23934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 sz="600" baseline="0"/>
            </a:pPr>
            <a:endParaRPr lang="it-IT"/>
          </a:p>
        </c:txPr>
        <c:crossAx val="23936000"/>
        <c:crosses val="autoZero"/>
        <c:auto val="1"/>
        <c:lblAlgn val="ctr"/>
        <c:lblOffset val="100"/>
        <c:noMultiLvlLbl val="0"/>
      </c:catAx>
      <c:valAx>
        <c:axId val="23936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934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0.4518</cdr:y>
    </cdr:from>
    <cdr:to>
      <cdr:x>0.54375</cdr:x>
      <cdr:y>0.53135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4114800" y="2044824"/>
          <a:ext cx="36004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0.64</cdr:x>
      <cdr:y>0.41998</cdr:y>
    </cdr:from>
    <cdr:to>
      <cdr:x>0.68375</cdr:x>
      <cdr:y>0.53135</cdr:y>
    </cdr:to>
    <cdr:sp macro="" textlink="">
      <cdr:nvSpPr>
        <cdr:cNvPr id="8" name="CasellaDiTesto 7"/>
        <cdr:cNvSpPr txBox="1"/>
      </cdr:nvSpPr>
      <cdr:spPr>
        <a:xfrm xmlns:a="http://schemas.openxmlformats.org/drawingml/2006/main">
          <a:off x="5266928" y="1900808"/>
          <a:ext cx="360045" cy="504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09/04/2019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70289" y="6309320"/>
            <a:ext cx="6912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DATI FESTA DELLA POLIZIA 2019</a:t>
            </a:r>
            <a:endParaRPr lang="it-IT" sz="1600" b="1" dirty="0">
              <a:latin typeface="Bookman Old Style" panose="020506040505050202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623" y="620688"/>
            <a:ext cx="3848100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22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6605453" cy="994122"/>
          </a:xfrm>
        </p:spPr>
        <p:txBody>
          <a:bodyPr>
            <a:normAutofit/>
          </a:bodyPr>
          <a:lstStyle/>
          <a:p>
            <a:r>
              <a:rPr lang="it-IT" sz="1800" b="1" dirty="0" smtClean="0"/>
              <a:t>Principali </a:t>
            </a:r>
            <a:r>
              <a:rPr lang="it-IT" sz="1800" b="1" dirty="0"/>
              <a:t>operazioni di Polizia Giudiziaria</a:t>
            </a:r>
            <a:r>
              <a:rPr lang="it-IT" sz="2000" dirty="0"/>
              <a:t/>
            </a:r>
            <a:br>
              <a:rPr lang="it-IT" sz="2000" dirty="0"/>
            </a:br>
            <a:r>
              <a:rPr lang="it-IT" sz="1600" dirty="0"/>
              <a:t>(periodo di riferimento: 31 marzo 2017/2018 e 31 marzo 2018/2019)</a:t>
            </a:r>
            <a:br>
              <a:rPr lang="it-IT" sz="1600" dirty="0"/>
            </a:b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400" b="1" dirty="0" smtClean="0"/>
              <a:t>Antidroga</a:t>
            </a:r>
            <a:r>
              <a:rPr lang="it-IT" sz="1400" dirty="0" smtClean="0"/>
              <a:t> -  Operazione Pusher 4 – Piazza pulita, 10 arresti 30 denunce 35 segnalati alla Prefettura – ottobre 2018</a:t>
            </a:r>
          </a:p>
          <a:p>
            <a:r>
              <a:rPr lang="it-IT" sz="1400" b="1" dirty="0" smtClean="0"/>
              <a:t>Reati contro la persona</a:t>
            </a:r>
            <a:r>
              <a:rPr lang="it-IT" sz="1400" dirty="0" smtClean="0"/>
              <a:t>:  6 arresti e 12  denunce per atti persecutori, lesioni, minacce, maltrattamenti in famiglia, nel corso del periodo indicato.</a:t>
            </a:r>
          </a:p>
          <a:p>
            <a:r>
              <a:rPr lang="it-IT" sz="1400" b="1" dirty="0" smtClean="0"/>
              <a:t>Furti in abitazione</a:t>
            </a:r>
            <a:r>
              <a:rPr lang="it-IT" sz="1400" dirty="0" smtClean="0"/>
              <a:t> ai danni di anziani -   maggio 2018 -  4 arresti </a:t>
            </a:r>
          </a:p>
          <a:p>
            <a:r>
              <a:rPr lang="it-IT" sz="1400" b="1" dirty="0" smtClean="0"/>
              <a:t>Truffe ai danni di compagnie assicurative </a:t>
            </a:r>
            <a:r>
              <a:rPr lang="it-IT" sz="1400" dirty="0" smtClean="0"/>
              <a:t>– settembre 2018 – 4 arresti</a:t>
            </a:r>
          </a:p>
          <a:p>
            <a:r>
              <a:rPr lang="it-IT" sz="1400" b="1" dirty="0" smtClean="0"/>
              <a:t>Danneggiamento autovetture </a:t>
            </a:r>
            <a:r>
              <a:rPr lang="it-IT" sz="1400" dirty="0" smtClean="0"/>
              <a:t>– un arresto – ottobre 2018</a:t>
            </a:r>
          </a:p>
          <a:p>
            <a:r>
              <a:rPr lang="it-IT" sz="1400" b="1" dirty="0" smtClean="0"/>
              <a:t>Truffa dei </a:t>
            </a:r>
            <a:r>
              <a:rPr lang="it-IT" sz="1400" b="1" dirty="0" err="1" smtClean="0"/>
              <a:t>rolex</a:t>
            </a:r>
            <a:r>
              <a:rPr lang="it-IT" sz="1400" b="1" dirty="0" smtClean="0"/>
              <a:t> </a:t>
            </a:r>
            <a:r>
              <a:rPr lang="it-IT" sz="1400" dirty="0" smtClean="0"/>
              <a:t>– un arresto novembre 2018</a:t>
            </a:r>
          </a:p>
          <a:p>
            <a:r>
              <a:rPr lang="it-IT" sz="1400" b="1" dirty="0" smtClean="0"/>
              <a:t>Tentata estorsione </a:t>
            </a:r>
            <a:r>
              <a:rPr lang="it-IT" sz="1400" dirty="0" smtClean="0"/>
              <a:t>nell’ambito della gestione dei rifiuti  ad Alassio  –  2 arresti  - dicembre 2018</a:t>
            </a:r>
          </a:p>
          <a:p>
            <a:r>
              <a:rPr lang="it-IT" sz="1400" b="1" dirty="0" smtClean="0"/>
              <a:t>Autovetture di lusso con documenti contraffatti  </a:t>
            </a:r>
            <a:r>
              <a:rPr lang="it-IT" sz="1400" dirty="0" smtClean="0"/>
              <a:t>–  12 arresti – Gennaio 2019</a:t>
            </a:r>
          </a:p>
          <a:p>
            <a:pPr marL="0" indent="0">
              <a:buNone/>
            </a:pPr>
            <a:endParaRPr lang="it-IT" sz="1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862523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34082"/>
          </a:xfrm>
        </p:spPr>
        <p:txBody>
          <a:bodyPr>
            <a:normAutofit/>
          </a:bodyPr>
          <a:lstStyle/>
          <a:p>
            <a:r>
              <a:rPr lang="it-IT" sz="1200" b="1" dirty="0" smtClean="0"/>
              <a:t>ATTIVITA’ DI PREVENZIONE</a:t>
            </a:r>
            <a:br>
              <a:rPr lang="it-IT" sz="1200" b="1" dirty="0" smtClean="0"/>
            </a:br>
            <a:r>
              <a:rPr lang="it-IT" sz="1200" b="1" dirty="0" smtClean="0"/>
              <a:t>(periodo di riferimento: 31 marzo 2017/2018 e 31 marzo 2018/2019)</a:t>
            </a:r>
            <a:endParaRPr lang="it-IT" sz="12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881238"/>
              </p:ext>
            </p:extLst>
          </p:nvPr>
        </p:nvGraphicFramePr>
        <p:xfrm>
          <a:off x="626890" y="1484784"/>
          <a:ext cx="7437512" cy="446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3262"/>
                <a:gridCol w="1080120"/>
                <a:gridCol w="104413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2018/19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2017/18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Ordinanze per servizi di Ordine e Sicurezza Pubblica</a:t>
                      </a:r>
                    </a:p>
                    <a:p>
                      <a:r>
                        <a:rPr lang="it-IT" sz="1400" dirty="0" smtClean="0"/>
                        <a:t>(Eventi, manifestazioni</a:t>
                      </a:r>
                      <a:r>
                        <a:rPr lang="it-IT" sz="1400" baseline="0" dirty="0" smtClean="0"/>
                        <a:t> sportive, politiche, religiose, etc.)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1176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1192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Persone identificate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52.458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41.583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Veicoli controllati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19.045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14.881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Avvisi Orali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Fogli di Via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56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Ammonimenti per </a:t>
                      </a:r>
                      <a:r>
                        <a:rPr lang="it-IT" dirty="0" err="1" smtClean="0"/>
                        <a:t>stalking</a:t>
                      </a:r>
                      <a:r>
                        <a:rPr lang="it-IT" dirty="0" smtClean="0"/>
                        <a:t>/violenza domestica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Esposti ex art. 1 TULPS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23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Daspo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Provvedimenti ex art.</a:t>
                      </a:r>
                      <a:r>
                        <a:rPr lang="it-IT" sz="1600" baseline="0" dirty="0" smtClean="0"/>
                        <a:t>100 TULPS </a:t>
                      </a:r>
                      <a:r>
                        <a:rPr lang="it-IT" sz="1400" baseline="0" dirty="0" smtClean="0"/>
                        <a:t>(sospensione licenza esercizi pubblici)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Ritiri amministrativi di armi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205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6499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098501" y="1412776"/>
            <a:ext cx="4492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Amministrativa – Ufficio Immigrazione</a:t>
            </a:r>
          </a:p>
          <a:p>
            <a:pPr algn="ctr"/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234190"/>
              </p:ext>
            </p:extLst>
          </p:nvPr>
        </p:nvGraphicFramePr>
        <p:xfrm>
          <a:off x="1403648" y="2276872"/>
          <a:ext cx="6264695" cy="3384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4112"/>
                <a:gridCol w="1147056"/>
                <a:gridCol w="1323527"/>
              </a:tblGrid>
              <a:tr h="650053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2017/18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2018/19</a:t>
                      </a:r>
                      <a:endParaRPr lang="it-IT" dirty="0"/>
                    </a:p>
                  </a:txBody>
                  <a:tcPr/>
                </a:tc>
              </a:tr>
              <a:tr h="53332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Stranieri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regolari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20035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601008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Permessi di soggiorno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prodotti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9181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9008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3332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Permessi di soggiorno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1936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1783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3332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Carta 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3332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Richieste asilo ricevute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834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6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1604291951"/>
              </p:ext>
            </p:extLst>
          </p:nvPr>
        </p:nvGraphicFramePr>
        <p:xfrm>
          <a:off x="611560" y="1988840"/>
          <a:ext cx="828092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2470302" y="667077"/>
            <a:ext cx="4203395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Amministrativa Immigrazione</a:t>
            </a:r>
          </a:p>
          <a:p>
            <a:pPr algn="ctr"/>
            <a:r>
              <a:rPr lang="it-IT" sz="1100" b="1" dirty="0" smtClean="0"/>
              <a:t>(</a:t>
            </a:r>
            <a:r>
              <a:rPr lang="it-IT" sz="1100" b="1" dirty="0"/>
              <a:t>periodo di riferimento: 31 marzo 2017/2018 e 31 marzo 2018/2019)</a:t>
            </a:r>
            <a:endParaRPr lang="it-IT" sz="1100" dirty="0" smtClean="0"/>
          </a:p>
          <a:p>
            <a:pPr algn="ctr"/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74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859286" y="1412776"/>
            <a:ext cx="297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Amministrativa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945929"/>
              </p:ext>
            </p:extLst>
          </p:nvPr>
        </p:nvGraphicFramePr>
        <p:xfrm>
          <a:off x="1403648" y="2276872"/>
          <a:ext cx="6145103" cy="309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1683"/>
                <a:gridCol w="1125159"/>
                <a:gridCol w="1298261"/>
              </a:tblGrid>
              <a:tr h="513767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</a:tr>
              <a:tr h="42151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Passaporti e </a:t>
                      </a:r>
                      <a:r>
                        <a:rPr lang="it-IT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docum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vari d’espatrio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6823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5046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7500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Porti di fucile (rilasci/rinnovi)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1066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151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Autorizzazioni di Polizia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151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Controlli esercizi pubblici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151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Ritiro armi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151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Provvedimenti sanzionatori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98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126809" y="521524"/>
            <a:ext cx="2434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Stradale</a:t>
            </a:r>
          </a:p>
          <a:p>
            <a:pPr algn="ctr"/>
            <a:r>
              <a:rPr lang="it-IT" sz="1400" dirty="0" smtClean="0"/>
              <a:t>Infrazioni al codice della strada</a:t>
            </a:r>
            <a:endParaRPr lang="it-IT" sz="1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435077"/>
              </p:ext>
            </p:extLst>
          </p:nvPr>
        </p:nvGraphicFramePr>
        <p:xfrm>
          <a:off x="1331640" y="1556792"/>
          <a:ext cx="5904657" cy="3816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6060"/>
                <a:gridCol w="1081134"/>
                <a:gridCol w="1247463"/>
              </a:tblGrid>
              <a:tr h="497733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Infrazioni accertate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14375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24524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6017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Veicoli sequestrati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Guida in stato di ebbrezza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Cinture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di sicurezza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Utilizzo cellulare durante la guida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Infraz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Correlate al trasporto merci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Persone arrestate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35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Persone denunciate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84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218282" y="1412776"/>
            <a:ext cx="2329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Stradale</a:t>
            </a:r>
          </a:p>
          <a:p>
            <a:pPr algn="ctr"/>
            <a:r>
              <a:rPr lang="it-IT" sz="1400" dirty="0" smtClean="0"/>
              <a:t>Infortunistica</a:t>
            </a:r>
            <a:endParaRPr lang="it-IT" sz="1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843013"/>
              </p:ext>
            </p:extLst>
          </p:nvPr>
        </p:nvGraphicFramePr>
        <p:xfrm>
          <a:off x="1403648" y="2276872"/>
          <a:ext cx="5976663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670"/>
                <a:gridCol w="1094318"/>
                <a:gridCol w="1262675"/>
              </a:tblGrid>
              <a:tr h="848239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</a:tr>
              <a:tr h="695928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Incidenti mortali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78424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Incidenti con feriti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695928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Incidenti con danni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 cose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80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679419" y="1412776"/>
            <a:ext cx="3406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Frontiera Marittima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69030"/>
              </p:ext>
            </p:extLst>
          </p:nvPr>
        </p:nvGraphicFramePr>
        <p:xfrm>
          <a:off x="1403648" y="2276872"/>
          <a:ext cx="5976663" cy="3240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670"/>
                <a:gridCol w="1094318"/>
                <a:gridCol w="1262675"/>
              </a:tblGrid>
              <a:tr h="523089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</a:tr>
              <a:tr h="516997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Verifiche su navi da crociera, traghetti, trasporto merci e imbarcazioni da diporto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2251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2247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8362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Controlli documentali e pratiche di bordo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1.122.474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1.114.950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91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Respingimenti alla frontiera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91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Arrestati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91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Denunciati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291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it-IT" sz="14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80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103014" y="1412776"/>
            <a:ext cx="4559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Ferroviaria – Savona ed Albenga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30231"/>
              </p:ext>
            </p:extLst>
          </p:nvPr>
        </p:nvGraphicFramePr>
        <p:xfrm>
          <a:off x="2103014" y="2204864"/>
          <a:ext cx="4701234" cy="28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102"/>
                <a:gridCol w="1073132"/>
              </a:tblGrid>
              <a:tr h="672696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</a:tr>
              <a:tr h="55190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servizi sui treni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5190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Minori rintracciati 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5190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Arresti in ambito ferroviario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55190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Denunciati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80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211986" y="1412776"/>
            <a:ext cx="4341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Attività Polizia Postale e delle Comunicazioni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086072"/>
              </p:ext>
            </p:extLst>
          </p:nvPr>
        </p:nvGraphicFramePr>
        <p:xfrm>
          <a:off x="1403648" y="2276872"/>
          <a:ext cx="5375500" cy="266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5585"/>
                <a:gridCol w="984246"/>
                <a:gridCol w="1135669"/>
              </a:tblGrid>
              <a:tr h="441386">
                <a:tc>
                  <a:txBody>
                    <a:bodyPr/>
                    <a:lstStyle/>
                    <a:p>
                      <a:r>
                        <a:rPr lang="it-IT" sz="1100" b="1" dirty="0" smtClean="0"/>
                        <a:t>periodo di riferimento: 31 marzo 2017/2018 e </a:t>
                      </a:r>
                    </a:p>
                    <a:p>
                      <a:r>
                        <a:rPr lang="it-IT" sz="1100" b="1" dirty="0" smtClean="0"/>
                        <a:t>31 marzo 2018/2019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</a:tr>
              <a:tr h="3621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Denunce ricevute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0808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Persone denunciate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21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cui:  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 truffa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21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 diffamazione on line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21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descamento di minori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21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 altri reati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2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0433" y="548680"/>
            <a:ext cx="8229600" cy="562074"/>
          </a:xfrm>
        </p:spPr>
        <p:txBody>
          <a:bodyPr>
            <a:normAutofit/>
          </a:bodyPr>
          <a:lstStyle/>
          <a:p>
            <a:pPr lvl="0"/>
            <a:r>
              <a:rPr lang="it-IT" altLang="zh-CN" sz="1200" b="1" dirty="0">
                <a:solidFill>
                  <a:srgbClr val="FF0000"/>
                </a:solidFill>
                <a:latin typeface="Bookman Old Style" pitchFamily="18" charset="0"/>
                <a:ea typeface="SimSun" pitchFamily="2" charset="-122"/>
                <a:cs typeface="Times New Roman" pitchFamily="18" charset="0"/>
              </a:rPr>
              <a:t>MISURE DI PREVENZIONE – PROVVEDIMENTI EMESSI</a:t>
            </a:r>
            <a:r>
              <a:rPr lang="it-IT" altLang="zh-CN" sz="800" dirty="0">
                <a:latin typeface="Arial" pitchFamily="34" charset="0"/>
                <a:cs typeface="Arial" pitchFamily="34" charset="0"/>
              </a:rPr>
              <a:t/>
            </a:r>
            <a:br>
              <a:rPr lang="it-IT" altLang="zh-CN" sz="800" dirty="0">
                <a:latin typeface="Arial" pitchFamily="34" charset="0"/>
                <a:cs typeface="Arial" pitchFamily="34" charset="0"/>
              </a:rPr>
            </a:br>
            <a:endParaRPr lang="it-IT" sz="1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462883"/>
              </p:ext>
            </p:extLst>
          </p:nvPr>
        </p:nvGraphicFramePr>
        <p:xfrm>
          <a:off x="683568" y="1340768"/>
          <a:ext cx="7813923" cy="20800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909"/>
                <a:gridCol w="2601504"/>
                <a:gridCol w="2763510"/>
              </a:tblGrid>
              <a:tr h="32463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31/03/2017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31/03/2019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  <a:tr h="324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AVVISI ORALI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25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Bookman Old Style" panose="02050604050505020204" pitchFamily="18" charset="0"/>
                        </a:rPr>
                        <a:t>46</a:t>
                      </a:r>
                      <a:endParaRPr lang="it-IT" sz="1200" dirty="0">
                        <a:latin typeface="Bookman Old Style" panose="02050604050505020204" pitchFamily="18" charset="0"/>
                      </a:endParaRPr>
                    </a:p>
                  </a:txBody>
                  <a:tcPr marL="34925" marR="34925" marT="34925" marB="34925"/>
                </a:tc>
              </a:tr>
              <a:tr h="324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SORVEGLIANZE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SPECIALI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1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Bookman Old Style" panose="02050604050505020204" pitchFamily="18" charset="0"/>
                        </a:rPr>
                        <a:t>1</a:t>
                      </a:r>
                      <a:endParaRPr lang="it-IT" sz="1200" dirty="0">
                        <a:latin typeface="Bookman Old Style" panose="02050604050505020204" pitchFamily="18" charset="0"/>
                      </a:endParaRPr>
                    </a:p>
                  </a:txBody>
                  <a:tcPr marL="34925" marR="34925" marT="34925" marB="34925"/>
                </a:tc>
              </a:tr>
              <a:tr h="324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FOGLIO</a:t>
                      </a:r>
                      <a:r>
                        <a:rPr lang="it-IT" sz="1200" kern="150" baseline="0" dirty="0" smtClean="0">
                          <a:effectLst/>
                          <a:latin typeface="Bookman Old Style" panose="02050604050505020204" pitchFamily="18" charset="0"/>
                        </a:rPr>
                        <a:t> DI VIA -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DIVIETO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DI RITORNO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56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Bookman Old Style" panose="02050604050505020204" pitchFamily="18" charset="0"/>
                        </a:rPr>
                        <a:t>57</a:t>
                      </a:r>
                      <a:endParaRPr lang="it-IT" sz="1200" dirty="0">
                        <a:latin typeface="Bookman Old Style" panose="02050604050505020204" pitchFamily="18" charset="0"/>
                      </a:endParaRPr>
                    </a:p>
                  </a:txBody>
                  <a:tcPr marL="34925" marR="34925" marT="34925" marB="34925"/>
                </a:tc>
              </a:tr>
              <a:tr h="5595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>
                          <a:effectLst/>
                          <a:latin typeface="Bookman Old Style" panose="02050604050505020204" pitchFamily="18" charset="0"/>
                        </a:rPr>
                        <a:t>DASPO  (Divieto Accesso Manifestazioni Sportive )</a:t>
                      </a:r>
                      <a:endParaRPr lang="it-IT" sz="1200" kern="15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1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Bookman Old Style" panose="02050604050505020204" pitchFamily="18" charset="0"/>
                        </a:rPr>
                        <a:t>1</a:t>
                      </a:r>
                      <a:endParaRPr lang="it-IT" sz="1200" dirty="0">
                        <a:latin typeface="Bookman Old Style" panose="02050604050505020204" pitchFamily="18" charset="0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31782"/>
              </p:ext>
            </p:extLst>
          </p:nvPr>
        </p:nvGraphicFramePr>
        <p:xfrm>
          <a:off x="802805" y="4509120"/>
          <a:ext cx="7704856" cy="1093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6057"/>
                <a:gridCol w="2516057"/>
                <a:gridCol w="267274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31/03/2017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31/03/2019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TRATTAZIONE</a:t>
                      </a:r>
                      <a:r>
                        <a:rPr lang="it-IT" sz="1100" kern="150" baseline="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 PRATICHE PER AMMONIMENTI</a:t>
                      </a:r>
                      <a:endParaRPr lang="it-IT" sz="11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25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25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1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15815" y="3802390"/>
            <a:ext cx="347883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zh-CN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SimSun" pitchFamily="2" charset="-122"/>
                <a:cs typeface="Times New Roman" pitchFamily="18" charset="0"/>
              </a:rPr>
              <a:t>AMMONIMENTI PER ATTI PERSECUTORI</a:t>
            </a:r>
            <a:endParaRPr kumimoji="0" lang="it-IT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0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706090"/>
          </a:xfrm>
        </p:spPr>
        <p:txBody>
          <a:bodyPr>
            <a:normAutofit/>
          </a:bodyPr>
          <a:lstStyle/>
          <a:p>
            <a:r>
              <a:rPr lang="it-IT" sz="1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ESPOSTI</a:t>
            </a:r>
            <a:endParaRPr lang="it-IT" sz="1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291759"/>
              </p:ext>
            </p:extLst>
          </p:nvPr>
        </p:nvGraphicFramePr>
        <p:xfrm>
          <a:off x="467544" y="2348880"/>
          <a:ext cx="7920880" cy="1944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9003"/>
                <a:gridCol w="2590285"/>
                <a:gridCol w="2751592"/>
              </a:tblGrid>
              <a:tr h="1230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31/03/2017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PERIODO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31/03/2018 </a:t>
                      </a:r>
                      <a:r>
                        <a:rPr lang="it-IT" sz="1200" kern="150" dirty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</a:rPr>
                        <a:t>31/03/2019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  <a:tr h="713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ESPOSTI TRATTATI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23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50" dirty="0" smtClean="0">
                          <a:effectLst/>
                          <a:latin typeface="Bookman Old Style" panose="02050604050505020204" pitchFamily="18" charset="0"/>
                          <a:ea typeface="SimSun"/>
                          <a:cs typeface="Mangal"/>
                        </a:rPr>
                        <a:t>31</a:t>
                      </a:r>
                      <a:endParaRPr lang="it-IT" sz="1200" kern="150" dirty="0">
                        <a:effectLst/>
                        <a:latin typeface="Bookman Old Style" panose="02050604050505020204" pitchFamily="18" charset="0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5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TOTALE DELITTI COMMESSI NELLA PROVINCIA DI SAVONA</a:t>
            </a:r>
            <a:endParaRPr lang="it-IT" sz="1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0837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024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4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DELITTI DI MAGGIOR RILIEVO COMMESSI NELLA PROVINCIA DI SAVONA</a:t>
            </a:r>
            <a:endParaRPr lang="it-IT" sz="1400" b="1" dirty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7484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560311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016313"/>
              </p:ext>
            </p:extLst>
          </p:nvPr>
        </p:nvGraphicFramePr>
        <p:xfrm>
          <a:off x="1692463" y="1700808"/>
          <a:ext cx="5759074" cy="1080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4287"/>
                <a:gridCol w="2864787"/>
              </a:tblGrid>
              <a:tr h="886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TOTALE PERSONE </a:t>
                      </a:r>
                      <a:r>
                        <a:rPr lang="it-IT" sz="1100" b="1" u="sng" kern="150" dirty="0">
                          <a:effectLst/>
                        </a:rPr>
                        <a:t>DENUNCIATE</a:t>
                      </a:r>
                      <a:r>
                        <a:rPr lang="it-IT" sz="1100" kern="150" dirty="0">
                          <a:effectLst/>
                        </a:rPr>
                        <a:t> DALLA POLIZIA DI STATO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u="sng" kern="150" dirty="0">
                          <a:effectLst/>
                        </a:rPr>
                        <a:t>NEL PERIODO </a:t>
                      </a:r>
                      <a:r>
                        <a:rPr lang="it-IT" sz="1100" u="sng" kern="150" dirty="0" smtClean="0">
                          <a:effectLst/>
                        </a:rPr>
                        <a:t>31/03/2017 </a:t>
                      </a:r>
                      <a:r>
                        <a:rPr lang="it-IT" sz="1100" u="sng" kern="150" dirty="0">
                          <a:effectLst/>
                        </a:rPr>
                        <a:t>– </a:t>
                      </a:r>
                      <a:r>
                        <a:rPr lang="it-IT" sz="1100" u="sng" kern="150" dirty="0" smtClean="0">
                          <a:effectLst/>
                        </a:rPr>
                        <a:t>31/03/2018</a:t>
                      </a:r>
                      <a:endParaRPr lang="it-IT" sz="11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  <a:endParaRPr lang="it-IT" sz="1100" kern="1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TOTALE PERSONE</a:t>
                      </a:r>
                      <a:r>
                        <a:rPr lang="it-IT" sz="1100" b="1" u="sng" kern="150" dirty="0">
                          <a:effectLst/>
                        </a:rPr>
                        <a:t> DENUNCIATE </a:t>
                      </a:r>
                      <a:r>
                        <a:rPr lang="it-IT" sz="1100" kern="150" dirty="0">
                          <a:effectLst/>
                        </a:rPr>
                        <a:t>DALLA POLIZIA DI STATO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u="sng" kern="150" dirty="0">
                          <a:effectLst/>
                        </a:rPr>
                        <a:t>NEL PERIODO </a:t>
                      </a:r>
                      <a:r>
                        <a:rPr lang="it-IT" sz="1100" u="sng" kern="150" dirty="0" smtClean="0">
                          <a:effectLst/>
                        </a:rPr>
                        <a:t>31/03/2018 </a:t>
                      </a:r>
                      <a:r>
                        <a:rPr lang="it-IT" sz="1100" u="sng" kern="150" dirty="0">
                          <a:effectLst/>
                        </a:rPr>
                        <a:t>– </a:t>
                      </a:r>
                      <a:r>
                        <a:rPr lang="it-IT" sz="1100" u="sng" kern="150" dirty="0" smtClean="0">
                          <a:effectLst/>
                        </a:rPr>
                        <a:t>31/03/2019</a:t>
                      </a:r>
                      <a:endParaRPr lang="it-IT" sz="11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  <a:endParaRPr lang="it-IT" sz="1100" kern="1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93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kern="150" dirty="0" smtClean="0">
                          <a:effectLst/>
                          <a:latin typeface="Calibri" panose="020F0502020204030204" pitchFamily="34" charset="0"/>
                          <a:ea typeface="SimSun"/>
                          <a:cs typeface="Mangal"/>
                        </a:rPr>
                        <a:t>694</a:t>
                      </a:r>
                      <a:endParaRPr lang="it-IT" sz="1200" b="1" kern="150" dirty="0">
                        <a:effectLst/>
                        <a:latin typeface="Calibri" panose="020F0502020204030204" pitchFamily="34" charset="0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kern="150" dirty="0" smtClean="0">
                          <a:effectLst/>
                          <a:latin typeface="Calibri" panose="020F0502020204030204" pitchFamily="34" charset="0"/>
                          <a:ea typeface="SimSun"/>
                          <a:cs typeface="Mangal"/>
                        </a:rPr>
                        <a:t>675</a:t>
                      </a:r>
                      <a:endParaRPr lang="it-IT" sz="1200" b="1" kern="150" dirty="0">
                        <a:effectLst/>
                        <a:latin typeface="Calibri" panose="020F0502020204030204" pitchFamily="34" charset="0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498928"/>
              </p:ext>
            </p:extLst>
          </p:nvPr>
        </p:nvGraphicFramePr>
        <p:xfrm>
          <a:off x="1789678" y="4077072"/>
          <a:ext cx="5759074" cy="1046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4287"/>
                <a:gridCol w="2864787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TOTALE PERSONE </a:t>
                      </a:r>
                      <a:r>
                        <a:rPr lang="it-IT" sz="1100" b="1" u="sng" kern="150" dirty="0">
                          <a:effectLst/>
                        </a:rPr>
                        <a:t>ARRESTATE</a:t>
                      </a:r>
                      <a:r>
                        <a:rPr lang="it-IT" sz="1100" kern="150" dirty="0">
                          <a:effectLst/>
                        </a:rPr>
                        <a:t> DALLA POLIZIA DI STATO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u="sng" kern="150" dirty="0">
                          <a:effectLst/>
                        </a:rPr>
                        <a:t>NEL PERIODO </a:t>
                      </a:r>
                      <a:r>
                        <a:rPr lang="it-IT" sz="1100" u="sng" kern="150" dirty="0" smtClean="0">
                          <a:effectLst/>
                        </a:rPr>
                        <a:t>31/03/2017 </a:t>
                      </a:r>
                      <a:r>
                        <a:rPr lang="it-IT" sz="1100" u="sng" kern="150" dirty="0">
                          <a:effectLst/>
                        </a:rPr>
                        <a:t>– </a:t>
                      </a:r>
                      <a:r>
                        <a:rPr lang="it-IT" sz="1100" u="sng" kern="150" dirty="0" smtClean="0">
                          <a:effectLst/>
                        </a:rPr>
                        <a:t>31/03/2018</a:t>
                      </a:r>
                      <a:endParaRPr lang="it-IT" sz="11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  <a:endParaRPr lang="it-IT" sz="1100" kern="1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TOTALE PERSONE</a:t>
                      </a:r>
                      <a:r>
                        <a:rPr lang="it-IT" sz="1100" b="1" u="sng" kern="150" dirty="0">
                          <a:effectLst/>
                        </a:rPr>
                        <a:t> ARRESTATE </a:t>
                      </a:r>
                      <a:r>
                        <a:rPr lang="it-IT" sz="1100" kern="150" dirty="0">
                          <a:effectLst/>
                        </a:rPr>
                        <a:t>DALLA POLIZIA DI STATO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u="sng" kern="150" dirty="0">
                          <a:effectLst/>
                        </a:rPr>
                        <a:t>NEL PERIODO </a:t>
                      </a:r>
                      <a:r>
                        <a:rPr lang="it-IT" sz="1100" u="sng" kern="150" dirty="0" smtClean="0">
                          <a:effectLst/>
                        </a:rPr>
                        <a:t>31/03/2018 </a:t>
                      </a:r>
                      <a:r>
                        <a:rPr lang="it-IT" sz="1100" u="sng" kern="150" dirty="0">
                          <a:effectLst/>
                        </a:rPr>
                        <a:t>– </a:t>
                      </a:r>
                      <a:r>
                        <a:rPr lang="it-IT" sz="1100" u="sng" kern="150" dirty="0" smtClean="0">
                          <a:effectLst/>
                        </a:rPr>
                        <a:t>31/03/2019</a:t>
                      </a:r>
                      <a:endParaRPr lang="it-IT" sz="11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50" dirty="0">
                          <a:effectLst/>
                        </a:rPr>
                        <a:t> </a:t>
                      </a:r>
                      <a:endParaRPr lang="it-IT" sz="1100" kern="1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57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kern="150" dirty="0" smtClean="0">
                          <a:effectLst/>
                          <a:latin typeface="Calibri" panose="020F0502020204030204" pitchFamily="34" charset="0"/>
                          <a:ea typeface="SimSun"/>
                          <a:cs typeface="Mangal"/>
                        </a:rPr>
                        <a:t>71</a:t>
                      </a:r>
                      <a:endParaRPr lang="it-IT" sz="1200" b="1" kern="150" dirty="0">
                        <a:effectLst/>
                        <a:latin typeface="Calibri" panose="020F0502020204030204" pitchFamily="34" charset="0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kern="150" dirty="0" smtClean="0">
                          <a:effectLst/>
                          <a:latin typeface="Calibri" panose="020F0502020204030204" pitchFamily="34" charset="0"/>
                          <a:ea typeface="SimSun"/>
                          <a:cs typeface="Mangal"/>
                        </a:rPr>
                        <a:t>99</a:t>
                      </a:r>
                      <a:endParaRPr lang="it-IT" sz="1200" b="1" kern="150" dirty="0">
                        <a:effectLst/>
                        <a:latin typeface="Calibri" panose="020F0502020204030204" pitchFamily="34" charset="0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47664" y="456347"/>
            <a:ext cx="604867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zh-CN" sz="1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PERSONE DENUNCIATE E ARRESTATE DALLA POLIZIA DI STATO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zh-CN" sz="1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NELLA PROVINCIA DI SAVONA</a:t>
            </a:r>
            <a:endParaRPr lang="it-IT" altLang="zh-CN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altLang="zh-CN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sellaDiTesto 9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43317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sz="1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PERSONE DENUNCIATE E ARRESTATE DALLA POLIZIA DI STATO (QUESTURA E SPECIALITA’) NELLA PROVINCIA DI SAVONA</a:t>
            </a:r>
            <a:endParaRPr lang="it-IT" sz="1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92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03513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it-IT" sz="1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PERSONE E </a:t>
            </a:r>
            <a:r>
              <a:rPr lang="it-IT" sz="1200" b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VEICOLI CONTROLLATI DALLA POLIZIA DI STATO (QUESTURA E SPECIALITA’) </a:t>
            </a:r>
            <a:br>
              <a:rPr lang="it-IT" sz="1200" b="1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it-IT" sz="1200" b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NELLA PROVINCIA DI SAVONA</a:t>
            </a:r>
            <a:endParaRPr lang="it-IT" sz="1200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71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83805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t-IT" sz="1200" b="1" dirty="0" smtClean="0">
                <a:latin typeface="Bookman Old Style" panose="02050604050505020204" pitchFamily="18" charset="0"/>
              </a:rPr>
              <a:t>STUPEFACENTE SEQUESTRATO </a:t>
            </a:r>
            <a:endParaRPr lang="it-IT" sz="1200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946981"/>
              </p:ext>
            </p:extLst>
          </p:nvPr>
        </p:nvGraphicFramePr>
        <p:xfrm>
          <a:off x="457200" y="16002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3312368"/>
                <a:gridCol w="325070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STUPEFACENTE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DAL 31/03/2017 AL 31/03/2018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DAL 31/03/2018 AL 31/03/2019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mtClean="0"/>
                        <a:t>HASHISH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301,18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180,59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MARJUANA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601,28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</a:t>
                      </a:r>
                      <a:r>
                        <a:rPr lang="it-IT" dirty="0" smtClean="0"/>
                        <a:t>18.310,127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EROINA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866,39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----------------------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COCAINA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1.095,13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Grammi 54,4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7906" cy="8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548752" y="6515472"/>
            <a:ext cx="10647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dirty="0" smtClean="0"/>
              <a:t>Questura di Savona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698878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774</Words>
  <Application>Microsoft Office PowerPoint</Application>
  <PresentationFormat>Presentazione su schermo (4:3)</PresentationFormat>
  <Paragraphs>290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Presentazione standard di PowerPoint</vt:lpstr>
      <vt:lpstr>MISURE DI PREVENZIONE – PROVVEDIMENTI EMESSI </vt:lpstr>
      <vt:lpstr>ESPOSTI</vt:lpstr>
      <vt:lpstr>TOTALE DELITTI COMMESSI NELLA PROVINCIA DI SAVONA</vt:lpstr>
      <vt:lpstr>DELITTI DI MAGGIOR RILIEVO COMMESSI NELLA PROVINCIA DI SAVONA</vt:lpstr>
      <vt:lpstr>Presentazione standard di PowerPoint</vt:lpstr>
      <vt:lpstr>PERSONE DENUNCIATE E ARRESTATE DALLA POLIZIA DI STATO (QUESTURA E SPECIALITA’) NELLA PROVINCIA DI SAVONA</vt:lpstr>
      <vt:lpstr>PERSONE E VEICOLI CONTROLLATI DALLA POLIZIA DI STATO (QUESTURA E SPECIALITA’)  NELLA PROVINCIA DI SAVONA</vt:lpstr>
      <vt:lpstr>STUPEFACENTE SEQUESTRATO </vt:lpstr>
      <vt:lpstr>Principali operazioni di Polizia Giudiziaria (periodo di riferimento: 31 marzo 2017/2018 e 31 marzo 2018/2019) </vt:lpstr>
      <vt:lpstr>ATTIVITA’ DI PREVENZIONE (periodo di riferimento: 31 marzo 2017/2018 e 31 marzo 2018/2019)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Franco RIGNANESE</dc:creator>
  <cp:lastModifiedBy>Paolo POGGI</cp:lastModifiedBy>
  <cp:revision>122</cp:revision>
  <cp:lastPrinted>2019-04-09T08:05:31Z</cp:lastPrinted>
  <dcterms:created xsi:type="dcterms:W3CDTF">2016-01-25T11:50:02Z</dcterms:created>
  <dcterms:modified xsi:type="dcterms:W3CDTF">2019-04-09T08:08:25Z</dcterms:modified>
</cp:coreProperties>
</file>