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257" r:id="rId3"/>
    <p:sldId id="307" r:id="rId4"/>
    <p:sldId id="308" r:id="rId5"/>
    <p:sldId id="268" r:id="rId6"/>
    <p:sldId id="305" r:id="rId7"/>
    <p:sldId id="304" r:id="rId8"/>
    <p:sldId id="306" r:id="rId9"/>
    <p:sldId id="260" r:id="rId10"/>
    <p:sldId id="273" r:id="rId11"/>
    <p:sldId id="311" r:id="rId12"/>
    <p:sldId id="310" r:id="rId13"/>
    <p:sldId id="262" r:id="rId14"/>
    <p:sldId id="312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58" r:id="rId26"/>
    <p:sldId id="327" r:id="rId27"/>
    <p:sldId id="330" r:id="rId28"/>
    <p:sldId id="329" r:id="rId29"/>
    <p:sldId id="326" r:id="rId30"/>
  </p:sldIdLst>
  <p:sldSz cx="9144000" cy="5143500" type="screen16x9"/>
  <p:notesSz cx="6797675" cy="9926638"/>
  <p:embeddedFontLst>
    <p:embeddedFont>
      <p:font typeface="Inria Serif" panose="020B0604020202020204" charset="0"/>
      <p:regular r:id="rId32"/>
      <p:bold r:id="rId33"/>
      <p:italic r:id="rId34"/>
      <p:boldItalic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Inria Sans Light" panose="020B0604020202020204" charset="0"/>
      <p:regular r:id="rId40"/>
      <p:bold r:id="rId41"/>
      <p:italic r:id="rId42"/>
      <p:boldItalic r:id="rId43"/>
    </p:embeddedFont>
    <p:embeddedFont>
      <p:font typeface="PT Sans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Roboto" panose="020B0604020202020204" charset="0"/>
      <p:regular r:id="rId52"/>
      <p:bold r:id="rId53"/>
      <p:italic r:id="rId54"/>
      <p:boldItalic r:id="rId55"/>
    </p:embeddedFont>
    <p:embeddedFont>
      <p:font typeface="Pathway Gothic One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9AA0A6"/>
          </p15:clr>
        </p15:guide>
        <p15:guide id="2" pos="2880">
          <p15:clr>
            <a:srgbClr val="9AA0A6"/>
          </p15:clr>
        </p15:guide>
        <p15:guide id="3" pos="451">
          <p15:clr>
            <a:srgbClr val="9AA0A6"/>
          </p15:clr>
        </p15:guide>
        <p15:guide id="4" pos="5309">
          <p15:clr>
            <a:srgbClr val="9AA0A6"/>
          </p15:clr>
        </p15:guide>
        <p15:guide id="5" orient="horz" pos="340">
          <p15:clr>
            <a:srgbClr val="9AA0A6"/>
          </p15:clr>
        </p15:guide>
        <p15:guide id="6" orient="horz" pos="2900">
          <p15:clr>
            <a:srgbClr val="9AA0A6"/>
          </p15:clr>
        </p15:guide>
        <p15:guide id="7" orient="horz" pos="514">
          <p15:clr>
            <a:srgbClr val="9AA0A6"/>
          </p15:clr>
        </p15:guide>
        <p15:guide id="8" orient="horz" pos="170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FFFFFF"/>
    <a:srgbClr val="002F8E"/>
    <a:srgbClr val="002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42611D-FE87-487E-A93F-9E533037B361}">
  <a:tblStyle styleId="{E442611D-FE87-487E-A93F-9E533037B3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512"/>
        <p:guide pos="2880"/>
        <p:guide pos="451"/>
        <p:guide pos="5309"/>
        <p:guide orient="horz" pos="340"/>
        <p:guide orient="horz" pos="2900"/>
        <p:guide orient="horz" pos="514"/>
        <p:guide orient="horz" pos="1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909764f90f_0_6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909764f90f_0_68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09764f90f_0_3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09764f90f_0_38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21461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09764f90f_0_3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09764f90f_0_38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3158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09764f90f_0_3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909764f90f_0_38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0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4079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97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98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17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119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39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018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310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523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9764f90f_0_2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9764f90f_0_24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98231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87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98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3be6b76be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3be6b76be_0_4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10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29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95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6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77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09764f90f_0_5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09764f90f_0_53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18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09764f90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09764f90f_0_32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29" y="-52633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1897" y="0"/>
            <a:ext cx="2052103" cy="5143500"/>
          </a:xfrm>
          <a:prstGeom prst="rect">
            <a:avLst/>
          </a:prstGeom>
        </p:spPr>
      </p:pic>
      <p:sp>
        <p:nvSpPr>
          <p:cNvPr id="14" name="Google Shape;14;p3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_1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 userDrawn="1"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2" hasCustomPrompt="1"/>
          </p:nvPr>
        </p:nvSpPr>
        <p:spPr>
          <a:xfrm>
            <a:off x="1370400" y="7482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5" hasCustomPrompt="1"/>
          </p:nvPr>
        </p:nvSpPr>
        <p:spPr>
          <a:xfrm>
            <a:off x="1370400" y="158295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8" hasCustomPrompt="1"/>
          </p:nvPr>
        </p:nvSpPr>
        <p:spPr>
          <a:xfrm>
            <a:off x="1370400" y="241762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14" hasCustomPrompt="1"/>
          </p:nvPr>
        </p:nvSpPr>
        <p:spPr>
          <a:xfrm>
            <a:off x="1370400" y="325230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17" hasCustomPrompt="1"/>
          </p:nvPr>
        </p:nvSpPr>
        <p:spPr>
          <a:xfrm>
            <a:off x="1370400" y="40869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 userDrawn="1">
  <p:cSld name="CUSTOM_27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 rot="10800000" flipH="1"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1">
  <p:cSld name="CUSTOM_14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 userDrawn="1"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5062875" y="1961963"/>
            <a:ext cx="27960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5062875" y="2561963"/>
            <a:ext cx="2796000" cy="10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5" name="Immagine 4" descr="logo-RL-or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9" r:id="rId6"/>
    <p:sldLayoutId id="2147483660" r:id="rId7"/>
    <p:sldLayoutId id="2147483661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iuseppe.sorgente@regione.liguria.it" TargetMode="External"/><Relationship Id="rId5" Type="http://schemas.openxmlformats.org/officeDocument/2006/relationships/hyperlink" Target="mailto:marco.bagnasco@regione.liguria.it" TargetMode="External"/><Relationship Id="rId4" Type="http://schemas.openxmlformats.org/officeDocument/2006/relationships/hyperlink" Target="https://www.regione.liguria.it/homepage/edilizia/programmi-rigenerazione-urbana-2022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ctrTitle" idx="4294967295"/>
          </p:nvPr>
        </p:nvSpPr>
        <p:spPr>
          <a:xfrm>
            <a:off x="745727" y="1510811"/>
            <a:ext cx="6583987" cy="22159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P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rogramma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R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egionale di Rigenerazione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U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rbana (PRRU) 2022</a:t>
            </a:r>
            <a:b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</a:b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Piano degli Interventi ai sensi della l. 145/2018</a:t>
            </a:r>
            <a:b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</a:br>
            <a:endParaRPr lang="it-IT" sz="2200" b="1" dirty="0">
              <a:solidFill>
                <a:srgbClr val="0036A2"/>
              </a:solidFill>
              <a:latin typeface="PT Sans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4294967295"/>
          </p:nvPr>
        </p:nvSpPr>
        <p:spPr>
          <a:xfrm>
            <a:off x="745727" y="3842591"/>
            <a:ext cx="4342719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Andora, 16 </a:t>
            </a:r>
            <a:r>
              <a:rPr lang="en" sz="1800" b="1" dirty="0">
                <a:solidFill>
                  <a:srgbClr val="0036A2"/>
                </a:solidFill>
                <a:latin typeface="PT Sans" panose="020B0604020202020204" charset="0"/>
                <a:cs typeface="Calibri" panose="020F0502020204030204" pitchFamily="34" charset="0"/>
              </a:rPr>
              <a:t>maggio 2022</a:t>
            </a:r>
            <a:endParaRPr sz="1800" b="1" dirty="0">
              <a:solidFill>
                <a:srgbClr val="0036A2"/>
              </a:solidFill>
              <a:latin typeface="PT Sans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8607" r="49412"/>
          <a:stretch/>
        </p:blipFill>
        <p:spPr>
          <a:xfrm>
            <a:off x="6662057" y="47403"/>
            <a:ext cx="2481943" cy="3744389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0574" y="1688499"/>
            <a:ext cx="347502" cy="24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/>
          <p:nvPr/>
        </p:nvSpPr>
        <p:spPr>
          <a:xfrm rot="-5400000">
            <a:off x="2529265" y="3483532"/>
            <a:ext cx="11520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0" name="Google Shape;400;p48"/>
          <p:cNvSpPr txBox="1">
            <a:spLocks noGrp="1"/>
          </p:cNvSpPr>
          <p:nvPr>
            <p:ph type="subTitle" idx="4294967295"/>
          </p:nvPr>
        </p:nvSpPr>
        <p:spPr>
          <a:xfrm>
            <a:off x="3224515" y="1611449"/>
            <a:ext cx="5580817" cy="9445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Le modalità di presentazione delle proposte per l’inserimento nell’elenco triennale degli </a:t>
            </a:r>
            <a:r>
              <a:rPr lang="it-IT" sz="1600" b="1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ambiti di intervento di Rigenerazione urbana </a:t>
            </a:r>
          </a:p>
        </p:txBody>
      </p:sp>
      <p:sp>
        <p:nvSpPr>
          <p:cNvPr id="401" name="Google Shape;401;p48"/>
          <p:cNvSpPr txBox="1">
            <a:spLocks noGrp="1"/>
          </p:cNvSpPr>
          <p:nvPr>
            <p:ph type="subTitle" idx="4294967295"/>
          </p:nvPr>
        </p:nvSpPr>
        <p:spPr>
          <a:xfrm>
            <a:off x="3224515" y="3259953"/>
            <a:ext cx="5580817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Le modalità di presentazione delle proposte per l’inserimento nel </a:t>
            </a:r>
            <a:r>
              <a:rPr lang="it-IT" sz="1600" b="1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Piano degli Interventi suscettibili di finanziamento ai sensi della Legge 145/2018 art.1 comma 135 </a:t>
            </a:r>
            <a:r>
              <a:rPr lang="it-IT" sz="1600" b="1" dirty="0" err="1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lett</a:t>
            </a:r>
            <a:r>
              <a:rPr lang="it-IT" sz="1600" b="1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. C)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 per interventi di edilizia pubblica e rigenerazione urbana a favore dei Comuni</a:t>
            </a:r>
          </a:p>
        </p:txBody>
      </p:sp>
      <p:sp>
        <p:nvSpPr>
          <p:cNvPr id="405" name="Google Shape;405;p48"/>
          <p:cNvSpPr/>
          <p:nvPr/>
        </p:nvSpPr>
        <p:spPr>
          <a:xfrm rot="-5400000">
            <a:off x="2623315" y="1964928"/>
            <a:ext cx="9639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tangolo 2"/>
          <p:cNvSpPr/>
          <p:nvPr/>
        </p:nvSpPr>
        <p:spPr>
          <a:xfrm>
            <a:off x="2954223" y="1052755"/>
            <a:ext cx="612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2400"/>
              </a:spcAft>
            </a:pPr>
            <a:r>
              <a:rPr lang="it-IT" sz="18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Con la DGR </a:t>
            </a:r>
            <a:r>
              <a:rPr lang="it-IT" sz="18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n. 390 </a:t>
            </a:r>
            <a:r>
              <a:rPr lang="it-IT" sz="18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del 6 maggio 2022 sono state approvate:</a:t>
            </a:r>
          </a:p>
        </p:txBody>
      </p:sp>
      <p:sp>
        <p:nvSpPr>
          <p:cNvPr id="11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6" y="390425"/>
            <a:ext cx="6010696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Programma Regionale e Piano degli Interventi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30712"/>
          <a:stretch/>
        </p:blipFill>
        <p:spPr>
          <a:xfrm>
            <a:off x="216979" y="1704486"/>
            <a:ext cx="2649786" cy="2726427"/>
          </a:xfrm>
          <a:prstGeom prst="rect">
            <a:avLst/>
          </a:prstGeom>
        </p:spPr>
      </p:pic>
      <p:sp>
        <p:nvSpPr>
          <p:cNvPr id="266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48;p38"/>
          <p:cNvSpPr txBox="1">
            <a:spLocks/>
          </p:cNvSpPr>
          <p:nvPr/>
        </p:nvSpPr>
        <p:spPr>
          <a:xfrm>
            <a:off x="582423" y="1587672"/>
            <a:ext cx="7389544" cy="145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Per entrambe le procedure le proposte potranno essere presentate esclusivamente utilizzando la piattaforma informatica che sarà attiva 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 dalle ore 8 del 22 giugno alle ore 13 del 22 luglio 2022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La piattaforma sarà disponibile sul sito web regionale alla sezione: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Programmi di Rigenerazione Urbana 2022</a:t>
            </a:r>
          </a:p>
        </p:txBody>
      </p:sp>
      <p:sp>
        <p:nvSpPr>
          <p:cNvPr id="8" name="Google Shape;189;p32"/>
          <p:cNvSpPr txBox="1">
            <a:spLocks noGrp="1"/>
          </p:cNvSpPr>
          <p:nvPr>
            <p:ph type="ctrTitle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Modalità di presentazione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4123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48;p38"/>
          <p:cNvSpPr txBox="1">
            <a:spLocks/>
          </p:cNvSpPr>
          <p:nvPr/>
        </p:nvSpPr>
        <p:spPr>
          <a:xfrm>
            <a:off x="1068674" y="1682015"/>
            <a:ext cx="7389544" cy="145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Le proposte possono essere presentate da Comuni, anche in forma associata, sia per gli ambiti di Rigenerazione Urbana sia per il Piano degli Interventi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L’accesso al sistema avverrà esclusivamente tramite SPID, TS-CNS, CIE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.</a:t>
            </a:r>
            <a:endParaRPr lang="it-IT" sz="1800" b="0" i="0" dirty="0">
              <a:solidFill>
                <a:srgbClr val="0036A2"/>
              </a:solidFill>
              <a:latin typeface="PT Sans" panose="020B0604020202020204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Per ciascun Comune proponente corrisponderà una sola utenza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, attribuita al legale rappresentante o suo delegato.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   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endParaRPr lang="it-IT" sz="1800" b="0" i="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93694" y="2827474"/>
            <a:ext cx="2628000" cy="34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89;p32"/>
          <p:cNvSpPr txBox="1">
            <a:spLocks noGrp="1"/>
          </p:cNvSpPr>
          <p:nvPr>
            <p:ph type="ctrTitle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Soggetti proponenti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461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9" name="Google Shape;189;p32"/>
          <p:cNvSpPr txBox="1">
            <a:spLocks noGrp="1"/>
          </p:cNvSpPr>
          <p:nvPr>
            <p:ph type="ctrTitle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Inserimento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degli interventi nella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Programmazione:</a:t>
            </a:r>
            <a:b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</a:b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Cosa chiediamo ai Comuni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3" name="Google Shape;348;p38"/>
          <p:cNvSpPr txBox="1">
            <a:spLocks/>
          </p:cNvSpPr>
          <p:nvPr/>
        </p:nvSpPr>
        <p:spPr>
          <a:xfrm>
            <a:off x="716675" y="1465727"/>
            <a:ext cx="7389544" cy="145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Ai sensi della DGR n. 390/2022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i Comuni dovranno </a:t>
            </a: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individuare uno o più </a:t>
            </a:r>
            <a:r>
              <a:rPr lang="it-IT" sz="1800" i="0" u="sng" dirty="0" smtClean="0">
                <a:solidFill>
                  <a:srgbClr val="0036A2"/>
                </a:solidFill>
                <a:latin typeface="PT Sans" panose="020B0604020202020204" charset="0"/>
              </a:rPr>
              <a:t>ambiti</a:t>
            </a: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 di rigenerazione urbana,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ciascuno dei quali dovrà essere composta da almeno </a:t>
            </a:r>
            <a:r>
              <a:rPr lang="it-IT" sz="1800" i="0" u="sng" dirty="0" smtClean="0">
                <a:solidFill>
                  <a:srgbClr val="0036A2"/>
                </a:solidFill>
                <a:latin typeface="PT Sans" panose="020B0604020202020204" charset="0"/>
              </a:rPr>
              <a:t>due interventi</a:t>
            </a: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Gli enti potranno presentare </a:t>
            </a: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una sola richiesta di finanziamento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per un </a:t>
            </a: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unico intervento.</a:t>
            </a:r>
          </a:p>
        </p:txBody>
      </p:sp>
      <p:sp>
        <p:nvSpPr>
          <p:cNvPr id="15" name="Google Shape;90;p17"/>
          <p:cNvSpPr txBox="1">
            <a:spLocks/>
          </p:cNvSpPr>
          <p:nvPr/>
        </p:nvSpPr>
        <p:spPr>
          <a:xfrm>
            <a:off x="1315730" y="2403654"/>
            <a:ext cx="7069705" cy="2159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lvl="0">
              <a:buFont typeface="Arial" panose="020B0604020202020204" pitchFamily="34" charset="0"/>
              <a:buChar char="•"/>
            </a:pPr>
            <a:endParaRPr lang="it-IT" sz="1800" b="1" dirty="0" smtClean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 lvl="0">
              <a:buFont typeface="Arial" panose="020B0604020202020204" pitchFamily="34" charset="0"/>
              <a:buChar char="•"/>
            </a:pPr>
            <a:endParaRPr lang="it-IT" sz="1800" b="1" dirty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it-IT" sz="1200" b="1" dirty="0" smtClean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 lvl="0">
              <a:buFont typeface="Arial" panose="020B0604020202020204" pitchFamily="34" charset="0"/>
              <a:buChar char="•"/>
            </a:pPr>
            <a:endParaRPr lang="it-IT" sz="1800" b="1" dirty="0" smtClean="0">
              <a:solidFill>
                <a:srgbClr val="002060"/>
              </a:solidFill>
              <a:latin typeface="PT Sans" panose="020B0604020202020204" charset="0"/>
              <a:ea typeface="Inria Serif"/>
              <a:cs typeface="Inria Serif"/>
              <a:sym typeface="Inria Serif"/>
            </a:endParaRP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AMBITO     </a:t>
            </a:r>
            <a:r>
              <a:rPr lang="it-IT" sz="1200" b="1" dirty="0" smtClean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</a:t>
            </a:r>
            <a:r>
              <a:rPr lang="it-IT" sz="1300" b="1" dirty="0" smtClean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intervento 1    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                             </a:t>
            </a:r>
            <a:r>
              <a:rPr lang="it-IT" sz="13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intervento 2                                   </a:t>
            </a:r>
            <a:r>
              <a:rPr lang="it-IT" sz="1300" b="1" dirty="0" smtClean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Richiesta </a:t>
            </a:r>
            <a:r>
              <a:rPr lang="it-IT" sz="13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di finanziamento 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</a:t>
            </a:r>
            <a:r>
              <a:rPr lang="it-IT" sz="1200" b="1" dirty="0" smtClean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                            </a:t>
            </a:r>
            <a:r>
              <a:rPr lang="it-IT" sz="1300" b="1" dirty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intervento 3</a:t>
            </a:r>
          </a:p>
          <a:p>
            <a:pPr marL="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36A2"/>
                </a:solidFill>
                <a:latin typeface="PT Sans" panose="020B0604020202020204" charset="0"/>
                <a:ea typeface="Inria Serif"/>
                <a:cs typeface="Inria Serif"/>
                <a:sym typeface="Inria Serif"/>
              </a:rPr>
              <a:t>                                              ………….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570027" y="3772508"/>
            <a:ext cx="2908853" cy="705677"/>
            <a:chOff x="3273287" y="3738459"/>
            <a:chExt cx="2908853" cy="705677"/>
          </a:xfrm>
        </p:grpSpPr>
        <p:cxnSp>
          <p:nvCxnSpPr>
            <p:cNvPr id="16" name="Connettore 2 15"/>
            <p:cNvCxnSpPr/>
            <p:nvPr/>
          </p:nvCxnSpPr>
          <p:spPr>
            <a:xfrm>
              <a:off x="3273287" y="3792032"/>
              <a:ext cx="768625" cy="4159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3293165" y="3802734"/>
              <a:ext cx="748747" cy="6414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3273287" y="3800824"/>
              <a:ext cx="801756" cy="1833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>
              <a:off x="5201479" y="3984167"/>
              <a:ext cx="980661" cy="51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V="1">
              <a:off x="3286539" y="3738459"/>
              <a:ext cx="788504" cy="516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6" y="390425"/>
            <a:ext cx="7121038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P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rogramma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R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egionale di Rigenerazione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U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rbana (PRRU)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8" name="Google Shape;90;p17"/>
          <p:cNvSpPr txBox="1">
            <a:spLocks/>
          </p:cNvSpPr>
          <p:nvPr/>
        </p:nvSpPr>
        <p:spPr>
          <a:xfrm>
            <a:off x="951340" y="1078605"/>
            <a:ext cx="7862322" cy="3328604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6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Il Programma di Rigenerazione Urbana è uno strumento di programmazione utile a rappresentare il fabbisogno territoriale attraverso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la mappatura su base cartografica informatizzata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, in termini di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miglioramento della qualità ambientale, paesaggistica, architettonica e sociale del tessuto edificato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riqualificazione di ambiti urbani in condizioni di degrado urbanistico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alternativa strategica al consumo di nuovo suolo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implementazione della mobilità sostenibile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sviluppo equilibrato del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territorio.</a:t>
            </a:r>
            <a:endParaRPr lang="it-IT" sz="1800" b="0" i="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;p17"/>
          <p:cNvSpPr txBox="1">
            <a:spLocks/>
          </p:cNvSpPr>
          <p:nvPr/>
        </p:nvSpPr>
        <p:spPr>
          <a:xfrm>
            <a:off x="1432022" y="1791753"/>
            <a:ext cx="5294455" cy="1977464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Fondi Legge 145/2018 (Finanziaria 2019)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Fondo strategico regionale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PNRR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Programmazione Comunitaria 2021-2027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Eventuali altri fondi statali o comunitari dedicati</a:t>
            </a:r>
          </a:p>
        </p:txBody>
      </p:sp>
      <p:sp>
        <p:nvSpPr>
          <p:cNvPr id="6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Gli interventi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i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nseriti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n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el Programma potranno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e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ssere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f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inanziati mediante: 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7787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1980000" cy="324000"/>
          </a:xfrm>
          <a:prstGeom prst="rect">
            <a:avLst/>
          </a:prstGeom>
        </p:spPr>
      </p:pic>
      <p:sp>
        <p:nvSpPr>
          <p:cNvPr id="8" name="Google Shape;90;p17"/>
          <p:cNvSpPr txBox="1">
            <a:spLocks/>
          </p:cNvSpPr>
          <p:nvPr/>
        </p:nvSpPr>
        <p:spPr>
          <a:xfrm>
            <a:off x="912131" y="999417"/>
            <a:ext cx="7743963" cy="316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Gli Enti locali individuano gli </a:t>
            </a:r>
            <a:r>
              <a:rPr lang="it-IT" sz="1700" b="1" dirty="0" smtClean="0">
                <a:solidFill>
                  <a:srgbClr val="0036A2"/>
                </a:solidFill>
                <a:latin typeface="PT Sans" panose="020B0604020202020204" charset="0"/>
              </a:rPr>
              <a:t>ambiti urbani che devono essere costituiti da almeno 2 interventi di rigenerazione urbana, architettonica, sociale e ambientale.</a:t>
            </a:r>
            <a:endParaRPr lang="it-IT" sz="1700" dirty="0" smtClean="0">
              <a:solidFill>
                <a:srgbClr val="0036A2"/>
              </a:solidFill>
              <a:latin typeface="PT Sans" panose="020B0604020202020204" charset="0"/>
            </a:endParaRPr>
          </a:p>
          <a:p>
            <a:pPr marL="0" indent="0">
              <a:spcAft>
                <a:spcPts val="1200"/>
              </a:spcAft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Gli ambiti devono essere in possesso di almeno quattro tra i seguenti requisiti: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Sostenibilità ambientale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Sostenibilità tecnico-urbanistica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Sostenibilità culturale e ambientale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Sostenibilità infrastrutturale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Sostenibilità turistica e ricettiva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700" dirty="0" smtClean="0">
                <a:solidFill>
                  <a:srgbClr val="0036A2"/>
                </a:solidFill>
                <a:latin typeface="PT Sans" panose="020B0604020202020204" charset="0"/>
              </a:rPr>
              <a:t>Sostenibilità socio-economica</a:t>
            </a:r>
            <a:endParaRPr lang="it-IT" sz="17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7" name="Google Shape;90;p17"/>
          <p:cNvSpPr txBox="1">
            <a:spLocks/>
          </p:cNvSpPr>
          <p:nvPr/>
        </p:nvSpPr>
        <p:spPr>
          <a:xfrm>
            <a:off x="-92902" y="4320326"/>
            <a:ext cx="8462201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algn="ctr"/>
            <a:r>
              <a:rPr lang="it-IT" sz="1800" b="1" u="sng" dirty="0" smtClean="0">
                <a:solidFill>
                  <a:srgbClr val="0036A2"/>
                </a:solidFill>
                <a:latin typeface="PT Sans" panose="020B0604020202020204" charset="0"/>
              </a:rPr>
              <a:t>Deve </a:t>
            </a:r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essere inoltre sempre presente il requisito di Sostenibilità </a:t>
            </a:r>
            <a:r>
              <a:rPr lang="it-IT" sz="1800" b="1" u="sng" dirty="0" smtClean="0">
                <a:solidFill>
                  <a:srgbClr val="0036A2"/>
                </a:solidFill>
                <a:latin typeface="PT Sans" panose="020B0604020202020204" charset="0"/>
              </a:rPr>
              <a:t>finanziaria</a:t>
            </a:r>
            <a:endParaRPr lang="it-IT" sz="1800" b="1" u="sng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6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AMBITO    Requisiti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degli Ambiti di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Rigenerazione Urbana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7938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1980000" cy="324000"/>
          </a:xfrm>
          <a:prstGeom prst="rect">
            <a:avLst/>
          </a:prstGeom>
        </p:spPr>
      </p:pic>
      <p:sp>
        <p:nvSpPr>
          <p:cNvPr id="8" name="Google Shape;90;p17"/>
          <p:cNvSpPr txBox="1">
            <a:spLocks/>
          </p:cNvSpPr>
          <p:nvPr/>
        </p:nvSpPr>
        <p:spPr>
          <a:xfrm>
            <a:off x="923351" y="1193343"/>
            <a:ext cx="7433400" cy="302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Le proposte di ambito devono contenere i seguenti elaborati:</a:t>
            </a: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Relazione tecnico-illustrativa con la descrizione delle caratteristiche dell’ambito individuato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Planimetrie con la perimetrazione dell’ambito e degli interventi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Provvedimento di approvazione della proposta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Attestazione della coerenza degli interventi con la strumentazione urbanistica vigente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Cronoprogramma delle fasi di attuazione degli interventi che costituenti la proposta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7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AMBITO    Presentazione elaborati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8" name="Google Shape;90;p17"/>
          <p:cNvSpPr txBox="1">
            <a:spLocks/>
          </p:cNvSpPr>
          <p:nvPr/>
        </p:nvSpPr>
        <p:spPr>
          <a:xfrm>
            <a:off x="876301" y="1060374"/>
            <a:ext cx="7687127" cy="2537618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600"/>
              </a:spcBef>
              <a:buClr>
                <a:srgbClr val="878A96"/>
              </a:buClr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Al momento della presentazione della proposta gli interventi per i quali si chiede il finanziamento devono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Essere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obbligatoriamente già stati individuati negli ambiti per i quali è stata presentata domanda di inserimento nel PRRU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Insistere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su aree  e/o immobili in proprietà o altro titolo di disponibilità per un periodo non inferiore a 15 anni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Essere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inseriti nel Piano triennale dei Lavori Pubblici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 (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art.21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D.Lgs.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50/16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).</a:t>
            </a:r>
            <a:endParaRPr lang="it-IT" sz="1800" b="0" i="0" dirty="0">
              <a:solidFill>
                <a:srgbClr val="0036A2"/>
              </a:solidFill>
              <a:latin typeface="PT Sans" panose="020B0604020202020204" charset="0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8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Piano degli Interventi ai sensi della L.145/2018 </a:t>
            </a:r>
          </a:p>
          <a:p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10" name="Google Shape;90;p17"/>
          <p:cNvSpPr txBox="1">
            <a:spLocks/>
          </p:cNvSpPr>
          <p:nvPr/>
        </p:nvSpPr>
        <p:spPr>
          <a:xfrm>
            <a:off x="876301" y="3958242"/>
            <a:ext cx="6735002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/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In caso di presentazione in forma congiunta è necessaria la stipula </a:t>
            </a:r>
            <a:endParaRPr lang="it-IT" sz="1800" b="1" u="sng" dirty="0" smtClean="0">
              <a:solidFill>
                <a:srgbClr val="0036A2"/>
              </a:solidFill>
              <a:latin typeface="PT Sans" panose="020B0604020202020204" charset="0"/>
            </a:endParaRPr>
          </a:p>
          <a:p>
            <a:pPr marL="0" indent="0"/>
            <a:r>
              <a:rPr lang="it-IT" sz="1800" b="1" u="sng" dirty="0" smtClean="0">
                <a:solidFill>
                  <a:srgbClr val="0036A2"/>
                </a:solidFill>
                <a:latin typeface="PT Sans" panose="020B0604020202020204" charset="0"/>
              </a:rPr>
              <a:t>di </a:t>
            </a:r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apposita Intesa  per l’individuazione del Capofila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9229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8" name="Google Shape;90;p17"/>
          <p:cNvSpPr txBox="1">
            <a:spLocks/>
          </p:cNvSpPr>
          <p:nvPr/>
        </p:nvSpPr>
        <p:spPr>
          <a:xfrm>
            <a:off x="830975" y="998724"/>
            <a:ext cx="8013700" cy="3570208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6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Gli interventi ammissibili a finanziamento possono riguardare, alternativamente o cumulativamente, i seguenti ambiti: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Aree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urbane ed extraurbane (sistemazioni esterne, pavimentazioni, illuminazione, </a:t>
            </a:r>
            <a:r>
              <a:rPr lang="it-IT" sz="1800" b="0" i="0" dirty="0" err="1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ecc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;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Edifici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pubblici o aperti al pubblico (sedi comunali nelle quali siano previste funzioni non strettamente istituzionale, edilizia residenziale sociale, centri ricreativi, teatri ecc.)</a:t>
            </a:r>
          </a:p>
          <a:p>
            <a:pPr marL="0" indent="0">
              <a:spcBef>
                <a:spcPts val="600"/>
              </a:spcBef>
              <a:buClr>
                <a:srgbClr val="0036A2"/>
              </a:buClr>
              <a:buSzPct val="150000"/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E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rientrare nelle seguenti categorie individuate dal DPR 380/2001:</a:t>
            </a:r>
          </a:p>
          <a:p>
            <a:pPr marL="285750" indent="-285750" algn="l">
              <a:spcBef>
                <a:spcPts val="600"/>
              </a:spcBef>
              <a:buClr>
                <a:srgbClr val="0036A2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Manutenzione straordinaria, Restauro e risanamento conservativo, Ristrutturazione edilizia, Nuova costruzione, Ristrutturazione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urbanistica</a:t>
            </a:r>
            <a:endParaRPr lang="it-IT" sz="1800" b="0" i="0" dirty="0">
              <a:solidFill>
                <a:srgbClr val="0036A2"/>
              </a:solidFill>
              <a:latin typeface="PT Sans" panose="020B0604020202020204" charset="0"/>
              <a:ea typeface="Inria Sans Light"/>
              <a:cs typeface="Inria Sans Light"/>
            </a:endParaRPr>
          </a:p>
        </p:txBody>
      </p:sp>
      <p:sp>
        <p:nvSpPr>
          <p:cNvPr id="5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Caratteristiche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degli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Interventi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0515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3013496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Rigenerazione Urbana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5" name="Google Shape;348;p38"/>
          <p:cNvSpPr txBox="1">
            <a:spLocks/>
          </p:cNvSpPr>
          <p:nvPr/>
        </p:nvSpPr>
        <p:spPr>
          <a:xfrm>
            <a:off x="371970" y="1671640"/>
            <a:ext cx="8605115" cy="20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La Rigenerazione Urbana  in Liguria ha avuto un enorme impulso con la legge 23/2018  e rappresenta la  frontiera dello sviluppo urbanistico, abitativo, territoriale e culturale del nostro tempo.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Puntiamo alla riqualificazione del patrimonio edilizio esistente, delle periferie degradate, dei centri storici e delle aree periferiche, ma soprattutto </a:t>
            </a: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a migliorare la qualità di vita della popolazione.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8" name="Google Shape;90;p17"/>
          <p:cNvSpPr txBox="1">
            <a:spLocks/>
          </p:cNvSpPr>
          <p:nvPr/>
        </p:nvSpPr>
        <p:spPr>
          <a:xfrm>
            <a:off x="812800" y="1062202"/>
            <a:ext cx="7489121" cy="3482492"/>
          </a:xfrm>
          <a:custGeom>
            <a:avLst/>
            <a:gdLst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  <a:gd name="connsiteX0" fmla="*/ 0 w 7381226"/>
              <a:gd name="connsiteY0" fmla="*/ 0 h 2231380"/>
              <a:gd name="connsiteX1" fmla="*/ 7381226 w 7381226"/>
              <a:gd name="connsiteY1" fmla="*/ 0 h 2231380"/>
              <a:gd name="connsiteX2" fmla="*/ 7381226 w 7381226"/>
              <a:gd name="connsiteY2" fmla="*/ 2231380 h 2231380"/>
              <a:gd name="connsiteX3" fmla="*/ 0 w 7381226"/>
              <a:gd name="connsiteY3" fmla="*/ 2231380 h 2231380"/>
              <a:gd name="connsiteX4" fmla="*/ 0 w 7381226"/>
              <a:gd name="connsiteY4" fmla="*/ 0 h 22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1226" h="2231380">
                <a:moveTo>
                  <a:pt x="0" y="0"/>
                </a:moveTo>
                <a:lnTo>
                  <a:pt x="7381226" y="0"/>
                </a:lnTo>
                <a:lnTo>
                  <a:pt x="7381226" y="2231380"/>
                </a:lnTo>
                <a:lnTo>
                  <a:pt x="0" y="22313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La progettazione deve essere approvata almeno a livello di fattibilità tecnico-economica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Deve essere stato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preventivamente acquisito il CUP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identificativo dell’intervento e, se previsto, anche il Codice identificativo dell’opera IOP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Non possono essere ammessi a contributo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interventi già iniziati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alla data di pubblicazione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dell’avviso.</a:t>
            </a:r>
            <a:endParaRPr lang="it-IT" sz="1800" b="0" i="0" dirty="0">
              <a:solidFill>
                <a:srgbClr val="0036A2"/>
              </a:solidFill>
              <a:latin typeface="PT Sans" panose="020B0604020202020204" charset="0"/>
              <a:ea typeface="Inria Sans Light"/>
              <a:cs typeface="Inria Sans Light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Il beneficiario deve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obbligatoriamente iniziare i lavori entro otto mesi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</a:rPr>
              <a:t> dalla data del provvedimento regionale di concessione del contributo, pena la decadenza del finanziamento </a:t>
            </a:r>
          </a:p>
        </p:txBody>
      </p:sp>
      <p:sp>
        <p:nvSpPr>
          <p:cNvPr id="5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Progettazione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7718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8" name="Google Shape;90;p17"/>
          <p:cNvSpPr txBox="1">
            <a:spLocks/>
          </p:cNvSpPr>
          <p:nvPr/>
        </p:nvSpPr>
        <p:spPr>
          <a:xfrm>
            <a:off x="825228" y="1398519"/>
            <a:ext cx="8090172" cy="2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spcAft>
                <a:spcPts val="1800"/>
              </a:spcAft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Le proposte devono contenere i seguenti elaborati </a:t>
            </a:r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</a:rPr>
              <a:t>relativi ai singoli interventi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: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Relazione tecnico-illustrativa  dell’intervento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Elaborati tecnici progettuali con eventuale suddivisione in lotti funzionali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Provvedimento di approvazione dell’intervento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Quadro Tecnico economico dell’opera</a:t>
            </a: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Cronoprogramma delle fasi di attuazione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lvl="0">
              <a:spcBef>
                <a:spcPts val="600"/>
              </a:spcBef>
              <a:buClr>
                <a:srgbClr val="0036A2"/>
              </a:buClr>
              <a:buSzPct val="100000"/>
              <a:buFont typeface="+mj-lt"/>
              <a:buAutoNum type="alphaLcParenR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Eventuale atto di impegno con altri soggetti pubblici/privati coinvolti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5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Contenuti delle proposte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9454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;p17"/>
          <p:cNvSpPr txBox="1">
            <a:spLocks/>
          </p:cNvSpPr>
          <p:nvPr/>
        </p:nvSpPr>
        <p:spPr>
          <a:xfrm>
            <a:off x="812799" y="1249593"/>
            <a:ext cx="7599219" cy="31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Gli interventi saranno valutati </a:t>
            </a:r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</a:rPr>
              <a:t>prioritariamente in base al livello di progettazione approvato,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 quindi in base ai punteggi ottenuti in relazione ai criteri di sostenibilità, di efficacia dell’impiego delle risorse finanziarie</a:t>
            </a:r>
            <a:r>
              <a:rPr lang="it-IT" sz="1800" dirty="0" smtClean="0">
                <a:solidFill>
                  <a:srgbClr val="FF0000"/>
                </a:solidFill>
                <a:latin typeface="PT Sans" panose="020B0604020202020204" charset="0"/>
              </a:rPr>
              <a:t>,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ai criteri aggiuntivi e ai rapporti con l’ambito, come indicato nell’Allegato B alla DGR 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390/2022.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Il Piano degli Interventi viene approvato dalla Giunta regionale </a:t>
            </a:r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</a:rPr>
              <a:t>entro il 31 ottobre 2022.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u="sng" dirty="0" smtClean="0">
                <a:solidFill>
                  <a:srgbClr val="0036A2"/>
                </a:solidFill>
                <a:latin typeface="PT Sans" panose="020B0604020202020204" charset="0"/>
              </a:rPr>
              <a:t>Può essere ammesso a finanziamento </a:t>
            </a:r>
            <a:r>
              <a:rPr lang="it-IT" sz="1800" b="1" u="sng" dirty="0" smtClean="0">
                <a:solidFill>
                  <a:srgbClr val="0036A2"/>
                </a:solidFill>
                <a:latin typeface="PT Sans" panose="020B0604020202020204" charset="0"/>
              </a:rPr>
              <a:t>un </a:t>
            </a:r>
            <a:r>
              <a:rPr lang="it-IT" sz="1800" b="1" u="sng" dirty="0">
                <a:solidFill>
                  <a:srgbClr val="0036A2"/>
                </a:solidFill>
                <a:latin typeface="PT Sans" panose="020B0604020202020204" charset="0"/>
              </a:rPr>
              <a:t>solo intervento per </a:t>
            </a:r>
            <a:r>
              <a:rPr lang="it-IT" sz="1800" b="1" u="sng" dirty="0" smtClean="0">
                <a:solidFill>
                  <a:srgbClr val="0036A2"/>
                </a:solidFill>
                <a:latin typeface="PT Sans" panose="020B0604020202020204" charset="0"/>
              </a:rPr>
              <a:t>Comune</a:t>
            </a:r>
            <a:endParaRPr lang="it-IT" sz="1800" u="sng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5" name="Immagin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7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Valutazione degli interventi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42347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;p17"/>
          <p:cNvSpPr txBox="1">
            <a:spLocks/>
          </p:cNvSpPr>
          <p:nvPr/>
        </p:nvSpPr>
        <p:spPr>
          <a:xfrm>
            <a:off x="412381" y="1244384"/>
            <a:ext cx="7808722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ria Sans Light"/>
              <a:buNone/>
              <a:defRPr sz="24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000"/>
              <a:buFont typeface="Inria Sans Light"/>
              <a:buNone/>
              <a:defRPr sz="3000" b="0" i="0" u="none" strike="noStrike" cap="none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432000" lvl="0" indent="0"/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Per ciascun intervento il contributo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massimo 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assegnabile è di: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9" name="Immagin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12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Contributi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14" name="Google Shape;382;p47"/>
          <p:cNvSpPr/>
          <p:nvPr/>
        </p:nvSpPr>
        <p:spPr>
          <a:xfrm>
            <a:off x="412381" y="2022893"/>
            <a:ext cx="4327009" cy="67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85;p47"/>
          <p:cNvSpPr txBox="1">
            <a:spLocks/>
          </p:cNvSpPr>
          <p:nvPr/>
        </p:nvSpPr>
        <p:spPr>
          <a:xfrm>
            <a:off x="1286915" y="2110143"/>
            <a:ext cx="24351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b="1" dirty="0" smtClean="0">
                <a:solidFill>
                  <a:srgbClr val="FFFFFF"/>
                </a:solidFill>
                <a:latin typeface="PT Sans" panose="020B0604020202020204" charset="0"/>
              </a:rPr>
              <a:t>€ 200.000</a:t>
            </a:r>
            <a:endParaRPr lang="en" sz="2000" b="1" dirty="0">
              <a:solidFill>
                <a:srgbClr val="FFFFFF"/>
              </a:solidFill>
              <a:latin typeface="PT Sans" panose="020B0604020202020204" charset="0"/>
            </a:endParaRPr>
          </a:p>
        </p:txBody>
      </p:sp>
      <p:sp>
        <p:nvSpPr>
          <p:cNvPr id="22" name="Google Shape;388;p47"/>
          <p:cNvSpPr/>
          <p:nvPr/>
        </p:nvSpPr>
        <p:spPr>
          <a:xfrm>
            <a:off x="4634115" y="2022893"/>
            <a:ext cx="4145400" cy="67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89;p47"/>
          <p:cNvSpPr txBox="1">
            <a:spLocks/>
          </p:cNvSpPr>
          <p:nvPr/>
        </p:nvSpPr>
        <p:spPr>
          <a:xfrm>
            <a:off x="4582728" y="2248599"/>
            <a:ext cx="4240374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700" b="1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Se </a:t>
            </a:r>
            <a:r>
              <a:rPr lang="it-IT" sz="17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presentato da Comuni con popolazione residente </a:t>
            </a:r>
            <a:r>
              <a:rPr lang="it-IT" sz="1700" b="1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fino </a:t>
            </a:r>
            <a:r>
              <a:rPr lang="it-IT" sz="17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 </a:t>
            </a:r>
            <a:r>
              <a:rPr lang="it-IT" sz="1700" b="1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10.000 abitanti</a:t>
            </a:r>
            <a:endParaRPr lang="it-IT" sz="170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endParaRPr lang="it-IT" sz="15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" name="Google Shape;382;p47"/>
          <p:cNvSpPr/>
          <p:nvPr/>
        </p:nvSpPr>
        <p:spPr>
          <a:xfrm>
            <a:off x="412381" y="3296698"/>
            <a:ext cx="4327009" cy="671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85;p47"/>
          <p:cNvSpPr txBox="1">
            <a:spLocks/>
          </p:cNvSpPr>
          <p:nvPr/>
        </p:nvSpPr>
        <p:spPr>
          <a:xfrm>
            <a:off x="1286915" y="3383948"/>
            <a:ext cx="24351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b="1" dirty="0" smtClean="0">
                <a:solidFill>
                  <a:srgbClr val="FFFFFF"/>
                </a:solidFill>
                <a:latin typeface="PT Sans" panose="020B0604020202020204" charset="0"/>
              </a:rPr>
              <a:t>€ 300.000</a:t>
            </a:r>
            <a:endParaRPr lang="en" sz="2000" b="1" dirty="0">
              <a:solidFill>
                <a:srgbClr val="FFFFFF"/>
              </a:solidFill>
              <a:latin typeface="PT Sans" panose="020B0604020202020204" charset="0"/>
            </a:endParaRPr>
          </a:p>
        </p:txBody>
      </p:sp>
      <p:sp>
        <p:nvSpPr>
          <p:cNvPr id="30" name="Google Shape;388;p47"/>
          <p:cNvSpPr/>
          <p:nvPr/>
        </p:nvSpPr>
        <p:spPr>
          <a:xfrm>
            <a:off x="4634115" y="3296698"/>
            <a:ext cx="4145400" cy="67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89;p47"/>
          <p:cNvSpPr txBox="1">
            <a:spLocks/>
          </p:cNvSpPr>
          <p:nvPr/>
        </p:nvSpPr>
        <p:spPr>
          <a:xfrm>
            <a:off x="4582728" y="3522404"/>
            <a:ext cx="4240374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700" b="1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Se </a:t>
            </a:r>
            <a:r>
              <a:rPr lang="it-IT" sz="17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presentato da Comuni con popolazione residente </a:t>
            </a:r>
            <a:r>
              <a:rPr lang="it-IT" sz="1700" b="1" dirty="0" smtClean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maggiore di 10.000 abitanti</a:t>
            </a:r>
            <a:endParaRPr lang="it-IT" sz="170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endParaRPr lang="it-IT" sz="1500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2140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6675" y="1564480"/>
            <a:ext cx="7745895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Le proposte dichiarate ammissibili e contenenti interventi di riqualificazione di immobili da destinare a 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edilizia residenziale sociale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(ERS) potranno usufruire di un finanziamento aggiuntivo derivante dal Fondo Regionale per le Politiche Abitative (FoRPA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),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fino ad un massimo di </a:t>
            </a:r>
            <a:r>
              <a:rPr lang="it-IT" sz="1800" b="1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€ 200.000,00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a intervento, a fronte di un cofinanziamento minimo del 30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  <a:ea typeface="Inria Sans Light"/>
                <a:cs typeface="Inria Sans Light"/>
                <a:sym typeface="Inria Sans Light"/>
              </a:rPr>
              <a:t>%.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  <a:ea typeface="Inria Sans Light"/>
              <a:cs typeface="Inria Sans Light"/>
              <a:sym typeface="Inria Sans Light"/>
            </a:endParaRPr>
          </a:p>
        </p:txBody>
      </p:sp>
      <p:pic>
        <p:nvPicPr>
          <p:cNvPr id="6" name="Immagin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0424"/>
            <a:ext cx="2484000" cy="324000"/>
          </a:xfrm>
          <a:prstGeom prst="rect">
            <a:avLst/>
          </a:prstGeom>
        </p:spPr>
      </p:pic>
      <p:sp>
        <p:nvSpPr>
          <p:cNvPr id="7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INTERVENTO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Interventi di ERS</a:t>
            </a:r>
            <a:endParaRPr lang="it-IT" sz="22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3107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00" y="460424"/>
            <a:ext cx="1620000" cy="324000"/>
          </a:xfrm>
          <a:prstGeom prst="rect">
            <a:avLst/>
          </a:prstGeom>
        </p:spPr>
      </p:pic>
      <p:sp>
        <p:nvSpPr>
          <p:cNvPr id="197" name="Google Shape;197;p33"/>
          <p:cNvSpPr txBox="1">
            <a:spLocks noGrp="1"/>
          </p:cNvSpPr>
          <p:nvPr>
            <p:ph type="title" idx="8"/>
          </p:nvPr>
        </p:nvSpPr>
        <p:spPr>
          <a:xfrm>
            <a:off x="1370400" y="20053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03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 idx="2"/>
          </p:nvPr>
        </p:nvSpPr>
        <p:spPr>
          <a:xfrm>
            <a:off x="1302225" y="732543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01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5"/>
          </p:nvPr>
        </p:nvSpPr>
        <p:spPr>
          <a:xfrm>
            <a:off x="1370400" y="1356297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02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14"/>
          </p:nvPr>
        </p:nvSpPr>
        <p:spPr>
          <a:xfrm>
            <a:off x="1370400" y="265778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04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17"/>
          </p:nvPr>
        </p:nvSpPr>
        <p:spPr>
          <a:xfrm>
            <a:off x="1370400" y="331440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05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11" name="Google Shape;211;p33"/>
          <p:cNvSpPr/>
          <p:nvPr/>
        </p:nvSpPr>
        <p:spPr>
          <a:xfrm rot="5400000">
            <a:off x="-880550" y="2578275"/>
            <a:ext cx="3780000" cy="25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951987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Dati generali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0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38901"/>
            <a:ext cx="8064000" cy="53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                                                      Sezione Piattaforma  Ambito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25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178972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Dati di progetto e inquadramento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6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1508097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Caratteristiche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7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816446"/>
            <a:ext cx="5868386" cy="384467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Esigibilità finanziaria – Costo e cofinanziamento 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8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3477685"/>
            <a:ext cx="5601700" cy="366995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Anagrafica interventi che compongono l’Ambito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9" name="Google Shape;209;p33"/>
          <p:cNvSpPr txBox="1">
            <a:spLocks/>
          </p:cNvSpPr>
          <p:nvPr/>
        </p:nvSpPr>
        <p:spPr>
          <a:xfrm>
            <a:off x="1370400" y="39441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>
                <a:solidFill>
                  <a:srgbClr val="0036A2"/>
                </a:solidFill>
                <a:latin typeface="Pathway Gothic One" panose="020B0604020202020204" charset="0"/>
              </a:rPr>
              <a:t>06</a:t>
            </a:r>
            <a:endParaRPr lang="en"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30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4107455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Elaborati tecnici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08000" y="460424"/>
            <a:ext cx="1836000" cy="324000"/>
          </a:xfrm>
          <a:prstGeom prst="rect">
            <a:avLst/>
          </a:prstGeom>
        </p:spPr>
      </p:pic>
      <p:sp>
        <p:nvSpPr>
          <p:cNvPr id="197" name="Google Shape;197;p33"/>
          <p:cNvSpPr txBox="1">
            <a:spLocks noGrp="1"/>
          </p:cNvSpPr>
          <p:nvPr>
            <p:ph type="title" idx="8"/>
          </p:nvPr>
        </p:nvSpPr>
        <p:spPr>
          <a:xfrm>
            <a:off x="1370400" y="20053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03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title" idx="2"/>
          </p:nvPr>
        </p:nvSpPr>
        <p:spPr>
          <a:xfrm>
            <a:off x="1302225" y="732543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01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5"/>
          </p:nvPr>
        </p:nvSpPr>
        <p:spPr>
          <a:xfrm>
            <a:off x="1370400" y="1356297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02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14"/>
          </p:nvPr>
        </p:nvSpPr>
        <p:spPr>
          <a:xfrm>
            <a:off x="1370400" y="265778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04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 idx="17"/>
          </p:nvPr>
        </p:nvSpPr>
        <p:spPr>
          <a:xfrm>
            <a:off x="1370400" y="331440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rgbClr val="0036A2"/>
                </a:solidFill>
                <a:latin typeface="Pathway Gothic One" panose="020B0604020202020204" charset="0"/>
              </a:rPr>
              <a:t>05</a:t>
            </a:r>
            <a:endParaRPr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211" name="Google Shape;211;p33"/>
          <p:cNvSpPr/>
          <p:nvPr/>
        </p:nvSpPr>
        <p:spPr>
          <a:xfrm rot="5400000">
            <a:off x="-880550" y="2578275"/>
            <a:ext cx="3780000" cy="25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951987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Dati generali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0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38901"/>
            <a:ext cx="8064000" cy="53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                                                      Sezione piattaforma Intervento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25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148491"/>
            <a:ext cx="6386546" cy="418415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Dati di progetto, livello di progettazione, Cantierabilità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6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1488769"/>
            <a:ext cx="5876020" cy="384968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Caratteristiche e tipologia dell’intervento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7" name="Titolo 2"/>
          <p:cNvSpPr>
            <a:spLocks noGrp="1"/>
          </p:cNvSpPr>
          <p:nvPr>
            <p:ph type="ctrTitle" idx="4294967295"/>
          </p:nvPr>
        </p:nvSpPr>
        <p:spPr>
          <a:xfrm>
            <a:off x="2559334" y="2816446"/>
            <a:ext cx="5868386" cy="384467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Esigibilità finanziaria – Costo e cofinanziamento 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8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3477685"/>
            <a:ext cx="5601700" cy="366995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Vincoli, nulla osta e permessi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9" name="Google Shape;209;p33"/>
          <p:cNvSpPr txBox="1">
            <a:spLocks/>
          </p:cNvSpPr>
          <p:nvPr/>
        </p:nvSpPr>
        <p:spPr>
          <a:xfrm>
            <a:off x="1370400" y="3944174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>
                <a:solidFill>
                  <a:srgbClr val="0036A2"/>
                </a:solidFill>
                <a:latin typeface="Pathway Gothic One" panose="020B0604020202020204" charset="0"/>
              </a:rPr>
              <a:t>06</a:t>
            </a:r>
            <a:endParaRPr lang="en" dirty="0">
              <a:solidFill>
                <a:srgbClr val="0036A2"/>
              </a:solidFill>
              <a:latin typeface="Pathway Gothic One" panose="020B0604020202020204" charset="0"/>
            </a:endParaRPr>
          </a:p>
        </p:txBody>
      </p:sp>
      <p:sp>
        <p:nvSpPr>
          <p:cNvPr id="30" name="Titolo 2"/>
          <p:cNvSpPr>
            <a:spLocks noGrp="1"/>
          </p:cNvSpPr>
          <p:nvPr>
            <p:ph type="ctrTitle" idx="4294967295"/>
          </p:nvPr>
        </p:nvSpPr>
        <p:spPr>
          <a:xfrm>
            <a:off x="2551700" y="4107455"/>
            <a:ext cx="4185300" cy="274200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>
                <a:solidFill>
                  <a:srgbClr val="0036A2"/>
                </a:solidFill>
                <a:latin typeface="PT Sans" panose="020B0604020202020204" charset="0"/>
              </a:rPr>
              <a:t>Elaborati tecnici</a:t>
            </a:r>
            <a:endParaRPr lang="it-IT" sz="20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2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 err="1">
                <a:solidFill>
                  <a:srgbClr val="0036A2"/>
                </a:solidFill>
                <a:latin typeface="PT Sans" panose="020B0604020202020204" charset="0"/>
              </a:rPr>
              <a:t>Webinar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presentazione 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piattaforma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36102" y="1526558"/>
            <a:ext cx="6698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</a:rPr>
              <a:t>Nel mese di giugno, in prossimità della messa in linea, verrà organizzata una </a:t>
            </a:r>
            <a:r>
              <a:rPr lang="it-IT" sz="1800" b="1" dirty="0" err="1" smtClean="0">
                <a:solidFill>
                  <a:srgbClr val="0036A2"/>
                </a:solidFill>
                <a:latin typeface="PT Sans" panose="020B0604020202020204" charset="0"/>
              </a:rPr>
              <a:t>webinar</a:t>
            </a:r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</a:rPr>
              <a:t> con gli enti locali per illustrare, con l’ausilio di Liguria digitale, il funzionamento della Piattaforma.</a:t>
            </a:r>
          </a:p>
          <a:p>
            <a:endParaRPr lang="it-IT" sz="1800" b="1" dirty="0">
              <a:solidFill>
                <a:srgbClr val="0036A2"/>
              </a:solidFill>
              <a:latin typeface="PT Sans" panose="020B0604020202020204" charset="0"/>
            </a:endParaRPr>
          </a:p>
          <a:p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</a:rPr>
              <a:t>Dal 22 giugno al 22 luglio Liguria Digitale fornirà ai Comuni la necessaria assistenza informatica</a:t>
            </a:r>
          </a:p>
          <a:p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12" name="Google Shape;189;p32"/>
          <p:cNvSpPr txBox="1">
            <a:spLocks/>
          </p:cNvSpPr>
          <p:nvPr/>
        </p:nvSpPr>
        <p:spPr>
          <a:xfrm>
            <a:off x="716675" y="390425"/>
            <a:ext cx="7846753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Documenti e contatti</a:t>
            </a:r>
          </a:p>
        </p:txBody>
      </p:sp>
      <p:sp>
        <p:nvSpPr>
          <p:cNvPr id="5" name="Google Shape;348;p38"/>
          <p:cNvSpPr txBox="1">
            <a:spLocks noGrp="1"/>
          </p:cNvSpPr>
          <p:nvPr>
            <p:ph type="body" idx="4294967295"/>
          </p:nvPr>
        </p:nvSpPr>
        <p:spPr>
          <a:xfrm>
            <a:off x="387927" y="1094509"/>
            <a:ext cx="8423564" cy="369331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indent="0">
              <a:buNone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Tutti i documenti relativi al Programma regionale ed al Piano degli Interventi sono consultabili e scaricabili al seguente link:</a:t>
            </a:r>
          </a:p>
          <a:p>
            <a:pPr indent="0">
              <a:buNone/>
            </a:pPr>
            <a:endParaRPr lang="it-IT" sz="1800" dirty="0" smtClean="0">
              <a:solidFill>
                <a:srgbClr val="FF0000"/>
              </a:solidFill>
              <a:latin typeface="PT Sans" panose="020B0604020202020204" charset="0"/>
            </a:endParaRPr>
          </a:p>
          <a:p>
            <a:pPr indent="0"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PT Sans" panose="020B0604020202020204" charset="0"/>
                <a:hlinkClick r:id="rId4"/>
              </a:rPr>
              <a:t>https</a:t>
            </a:r>
            <a:r>
              <a:rPr lang="it-IT" sz="2000" b="1" dirty="0">
                <a:solidFill>
                  <a:srgbClr val="FF0000"/>
                </a:solidFill>
                <a:latin typeface="PT Sans" panose="020B0604020202020204" charset="0"/>
                <a:hlinkClick r:id="rId4"/>
              </a:rPr>
              <a:t>://</a:t>
            </a:r>
            <a:r>
              <a:rPr lang="it-IT" sz="2000" b="1" dirty="0" smtClean="0">
                <a:solidFill>
                  <a:srgbClr val="FF0000"/>
                </a:solidFill>
                <a:latin typeface="PT Sans" panose="020B0604020202020204" charset="0"/>
                <a:hlinkClick r:id="rId4"/>
              </a:rPr>
              <a:t>www.regione.liguria.it/homepage/edilizia/programmi-rigenerazione-urbana-2022.html</a:t>
            </a:r>
            <a:endParaRPr lang="it-IT" sz="1800" b="1" dirty="0">
              <a:solidFill>
                <a:srgbClr val="0036A2"/>
              </a:solidFill>
              <a:latin typeface="PT Sans" panose="020B0604020202020204" charset="0"/>
            </a:endParaRPr>
          </a:p>
          <a:p>
            <a:pPr indent="0">
              <a:buNone/>
            </a:pPr>
            <a:endParaRPr lang="it-IT" sz="1800" b="1" dirty="0" smtClean="0">
              <a:solidFill>
                <a:srgbClr val="0036A2"/>
              </a:solidFill>
              <a:latin typeface="PT Sans" panose="020B0604020202020204" charset="0"/>
            </a:endParaRPr>
          </a:p>
          <a:p>
            <a:pPr indent="0">
              <a:buNone/>
            </a:pPr>
            <a:r>
              <a:rPr lang="it-IT" sz="1800" b="1" dirty="0" smtClean="0">
                <a:solidFill>
                  <a:srgbClr val="0036A2"/>
                </a:solidFill>
                <a:latin typeface="PT Sans" panose="020B0604020202020204" charset="0"/>
              </a:rPr>
              <a:t>Per informazioni:</a:t>
            </a:r>
          </a:p>
          <a:p>
            <a:pPr marL="742950" indent="-285750">
              <a:spcAft>
                <a:spcPts val="600"/>
              </a:spcAft>
              <a:buClr>
                <a:srgbClr val="0036A2"/>
              </a:buClr>
              <a:buFont typeface="Wingdings" panose="05000000000000000000" pitchFamily="2" charset="2"/>
              <a:buChar char="Ø"/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Marco Bagnasco - Unità Specialistica di staff vicedirezione Territori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  <a:hlinkClick r:id="rId5"/>
              </a:rPr>
              <a:t> marco.bagnasco@regione.liguria.it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 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     -  010/5485386</a:t>
            </a:r>
          </a:p>
          <a:p>
            <a:pPr marL="742950" indent="-285750">
              <a:spcAft>
                <a:spcPts val="600"/>
              </a:spcAft>
              <a:buClr>
                <a:srgbClr val="0036A2"/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Giuseppe Sorgente – Settore Programmi Urbani Complessi ed 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edilizia </a:t>
            </a: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  <a:p>
            <a:pPr marL="457200">
              <a:spcAft>
                <a:spcPts val="600"/>
              </a:spcAft>
              <a:buClr>
                <a:srgbClr val="0036A2"/>
              </a:buClr>
            </a:pP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  <a:hlinkClick r:id="rId6"/>
              </a:rPr>
              <a:t>     giuseppe.sorgente@regione.liguria.it</a:t>
            </a:r>
            <a:r>
              <a:rPr lang="it-IT" sz="1800" dirty="0" smtClean="0">
                <a:solidFill>
                  <a:srgbClr val="0036A2"/>
                </a:solidFill>
                <a:latin typeface="PT Sans" panose="020B0604020202020204" charset="0"/>
              </a:rPr>
              <a:t>  </a:t>
            </a:r>
            <a:r>
              <a:rPr lang="it-IT" sz="1800" dirty="0">
                <a:solidFill>
                  <a:srgbClr val="0036A2"/>
                </a:solidFill>
                <a:latin typeface="PT Sans" panose="020B0604020202020204" charset="0"/>
              </a:rPr>
              <a:t>-  010/5485043</a:t>
            </a:r>
          </a:p>
          <a:p>
            <a:pPr marL="457200">
              <a:spcAft>
                <a:spcPts val="600"/>
              </a:spcAft>
              <a:buClr>
                <a:srgbClr val="0036A2"/>
              </a:buClr>
            </a:pPr>
            <a:endParaRPr lang="it-IT" sz="180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magine 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7110"/>
            <a:ext cx="716675" cy="347502"/>
          </a:xfrm>
          <a:prstGeom prst="rect">
            <a:avLst/>
          </a:prstGeom>
        </p:spPr>
      </p:pic>
      <p:sp>
        <p:nvSpPr>
          <p:cNvPr id="344" name="Google Shape;189;p32"/>
          <p:cNvSpPr txBox="1">
            <a:spLocks/>
          </p:cNvSpPr>
          <p:nvPr/>
        </p:nvSpPr>
        <p:spPr>
          <a:xfrm>
            <a:off x="806961" y="2670430"/>
            <a:ext cx="3657204" cy="347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500" b="1" dirty="0">
                <a:solidFill>
                  <a:srgbClr val="0036A2"/>
                </a:solidFill>
                <a:latin typeface="PT Sans" panose="020B0604020202020204" charset="0"/>
              </a:rPr>
              <a:t>G</a:t>
            </a:r>
            <a:r>
              <a:rPr lang="it-IT" sz="2500" b="1" dirty="0" smtClean="0">
                <a:solidFill>
                  <a:srgbClr val="0036A2"/>
                </a:solidFill>
                <a:latin typeface="PT Sans" panose="020B0604020202020204" charset="0"/>
              </a:rPr>
              <a:t>razie per l’attenzione</a:t>
            </a:r>
            <a:endParaRPr lang="it-IT" sz="2500" b="1" dirty="0">
              <a:solidFill>
                <a:srgbClr val="002060"/>
              </a:solidFill>
              <a:latin typeface="PT Sans" panose="020B0604020202020204" charset="0"/>
            </a:endParaRPr>
          </a:p>
        </p:txBody>
      </p:sp>
      <p:pic>
        <p:nvPicPr>
          <p:cNvPr id="346" name="Immagine 3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532" y="640286"/>
            <a:ext cx="4745387" cy="33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6576754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Programmazione 2021 – Linee Guida e Indirizzi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  <p:sp>
        <p:nvSpPr>
          <p:cNvPr id="9" name="Google Shape;348;p38"/>
          <p:cNvSpPr txBox="1">
            <a:spLocks/>
          </p:cNvSpPr>
          <p:nvPr/>
        </p:nvSpPr>
        <p:spPr>
          <a:xfrm>
            <a:off x="371970" y="1671640"/>
            <a:ext cx="8605115" cy="220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Il Programma Regionale di Rigenerazione Urbana è s</a:t>
            </a:r>
            <a:r>
              <a:rPr lang="it-IT" sz="1800" i="0" dirty="0" smtClean="0">
                <a:solidFill>
                  <a:srgbClr val="0036A2"/>
                </a:solidFill>
                <a:latin typeface="PT Sans" panose="020B0604020202020204" charset="0"/>
              </a:rPr>
              <a:t>tato condiviso con gli altri dipartimenti dell’Ente e rappresenta la sintesi di diverse esigenze, da quelle di sviluppo turistico alla tutela del paesaggio, dalla qualità ambientale alla riduzione del consumo di suolo.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Restano pertanto validi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gli indirizzi approvati con deliberazione della Giunta regionale 30 aprile 2021, n.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369.</a:t>
            </a:r>
          </a:p>
        </p:txBody>
      </p:sp>
    </p:spTree>
    <p:extLst>
      <p:ext uri="{BB962C8B-B14F-4D97-AF65-F5344CB8AC3E}">
        <p14:creationId xmlns:p14="http://schemas.microsoft.com/office/powerpoint/2010/main" val="42294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6576754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 </a:t>
            </a:r>
            <a:r>
              <a:rPr lang="it-IT" sz="2200" b="1" dirty="0">
                <a:solidFill>
                  <a:srgbClr val="0036A2"/>
                </a:solidFill>
                <a:latin typeface="PT Sans" panose="020B0604020202020204" charset="0"/>
              </a:rPr>
              <a:t>f</a:t>
            </a:r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inanziamenti del 2021 e 2022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5" name="Google Shape;348;p38"/>
          <p:cNvSpPr txBox="1">
            <a:spLocks/>
          </p:cNvSpPr>
          <p:nvPr/>
        </p:nvSpPr>
        <p:spPr>
          <a:xfrm>
            <a:off x="371970" y="1671640"/>
            <a:ext cx="8605115" cy="20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Tra il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2021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 ed il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2022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 con le risorse della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legge 145/2018 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e del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Fondo Strategico Regionale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 abbiamo finanziato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51 interventi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, prevalentemente in Comuni medio piccoli, </a:t>
            </a:r>
            <a:r>
              <a:rPr lang="it-IT" sz="1800" i="0" dirty="0">
                <a:solidFill>
                  <a:srgbClr val="0036A2"/>
                </a:solidFill>
                <a:latin typeface="PT Sans" panose="020B0604020202020204" charset="0"/>
              </a:rPr>
              <a:t>per oltre 9 milioni di euro</a:t>
            </a: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.</a:t>
            </a:r>
          </a:p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Tutti i progetti finanziati sono supportati da progettazione esecutiva o definitiva e sono quindi immediatamente cantierabili.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9288" y="4683045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  <p:extLst>
      <p:ext uri="{BB962C8B-B14F-4D97-AF65-F5344CB8AC3E}">
        <p14:creationId xmlns:p14="http://schemas.microsoft.com/office/powerpoint/2010/main" val="21909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50" y="196060"/>
            <a:ext cx="6716944" cy="462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8" name="Google Shape;298;p43"/>
          <p:cNvSpPr txBox="1">
            <a:spLocks noGrp="1"/>
          </p:cNvSpPr>
          <p:nvPr>
            <p:ph type="title" idx="4294967295"/>
          </p:nvPr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rgbClr val="0036A2"/>
                </a:solidFill>
                <a:latin typeface="PT Sans" panose="020B0604020202020204" charset="0"/>
              </a:rPr>
              <a:t>Imperia</a:t>
            </a:r>
            <a:endParaRPr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2022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2021</a:t>
            </a:r>
          </a:p>
        </p:txBody>
      </p:sp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sp>
        <p:nvSpPr>
          <p:cNvPr id="22" name="Ovale 21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61" y="49463"/>
            <a:ext cx="5053167" cy="502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2022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2021</a:t>
            </a:r>
          </a:p>
        </p:txBody>
      </p:sp>
      <p:sp>
        <p:nvSpPr>
          <p:cNvPr id="13" name="Ovale 12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298;p43"/>
          <p:cNvSpPr txBox="1">
            <a:spLocks/>
          </p:cNvSpPr>
          <p:nvPr/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Savona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9" y="508266"/>
            <a:ext cx="6926126" cy="384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2022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2021</a:t>
            </a:r>
          </a:p>
        </p:txBody>
      </p:sp>
      <p:sp>
        <p:nvSpPr>
          <p:cNvPr id="13" name="Ovale 12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298;p43"/>
          <p:cNvSpPr txBox="1">
            <a:spLocks/>
          </p:cNvSpPr>
          <p:nvPr/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Genova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logo-RL-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20" y="4495520"/>
            <a:ext cx="948635" cy="4898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66" y="355388"/>
            <a:ext cx="4830977" cy="434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8005353" y="1018733"/>
            <a:ext cx="106653" cy="1066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51271" y="1211774"/>
            <a:ext cx="19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Fondo 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</a:rPr>
              <a:t>2022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062783" y="2316291"/>
            <a:ext cx="209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Piano degli Interventi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2022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Fondo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Strategico </a:t>
            </a:r>
            <a:endParaRPr lang="it-IT" sz="1600" dirty="0" smtClean="0">
              <a:solidFill>
                <a:srgbClr val="0036A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ctr"/>
            <a:r>
              <a:rPr lang="it-IT" sz="1600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Regionale </a:t>
            </a:r>
            <a:r>
              <a:rPr lang="it-IT" sz="1600" dirty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2021</a:t>
            </a:r>
          </a:p>
        </p:txBody>
      </p:sp>
      <p:sp>
        <p:nvSpPr>
          <p:cNvPr id="13" name="Ovale 12"/>
          <p:cNvSpPr/>
          <p:nvPr/>
        </p:nvSpPr>
        <p:spPr>
          <a:xfrm>
            <a:off x="8015484" y="2188823"/>
            <a:ext cx="106653" cy="106653"/>
          </a:xfrm>
          <a:prstGeom prst="ellipse">
            <a:avLst/>
          </a:prstGeom>
          <a:solidFill>
            <a:srgbClr val="F69200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298;p43"/>
          <p:cNvSpPr txBox="1">
            <a:spLocks/>
          </p:cNvSpPr>
          <p:nvPr/>
        </p:nvSpPr>
        <p:spPr>
          <a:xfrm>
            <a:off x="7347649" y="114232"/>
            <a:ext cx="14942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La Spezia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89;p32"/>
          <p:cNvSpPr txBox="1">
            <a:spLocks noGrp="1"/>
          </p:cNvSpPr>
          <p:nvPr>
            <p:ph type="ctrTitle" idx="4294967295"/>
          </p:nvPr>
        </p:nvSpPr>
        <p:spPr>
          <a:xfrm>
            <a:off x="716675" y="390425"/>
            <a:ext cx="2611999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2200" b="1" dirty="0" smtClean="0">
                <a:solidFill>
                  <a:srgbClr val="0036A2"/>
                </a:solidFill>
                <a:latin typeface="PT Sans" panose="020B0604020202020204" charset="0"/>
              </a:rPr>
              <a:t>Obiettivi 2022</a:t>
            </a:r>
            <a:endParaRPr lang="it-IT" sz="2200" b="1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233" name="Google Shape;233;p35"/>
          <p:cNvSpPr/>
          <p:nvPr/>
        </p:nvSpPr>
        <p:spPr>
          <a:xfrm rot="-5400000">
            <a:off x="531700" y="1829709"/>
            <a:ext cx="9207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5"/>
          <p:cNvSpPr/>
          <p:nvPr/>
        </p:nvSpPr>
        <p:spPr>
          <a:xfrm rot="-5400000">
            <a:off x="532750" y="2992365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35"/>
          <p:cNvSpPr/>
          <p:nvPr/>
        </p:nvSpPr>
        <p:spPr>
          <a:xfrm rot="-5400000">
            <a:off x="3419256" y="1810528"/>
            <a:ext cx="9207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Google Shape;236;p35"/>
          <p:cNvSpPr/>
          <p:nvPr/>
        </p:nvSpPr>
        <p:spPr>
          <a:xfrm rot="-5400000">
            <a:off x="3420306" y="2990310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348;p38"/>
          <p:cNvSpPr txBox="1">
            <a:spLocks/>
          </p:cNvSpPr>
          <p:nvPr/>
        </p:nvSpPr>
        <p:spPr>
          <a:xfrm>
            <a:off x="371970" y="884205"/>
            <a:ext cx="6921459" cy="40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marR="0" lvl="1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marR="0" lvl="2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marR="0" lvl="3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marR="0" lvl="4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marR="0" lvl="5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marR="0" lvl="6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marR="0" lvl="7" indent="-4191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marR="0" lvl="8" indent="-41910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ts val="3000"/>
              <a:buFont typeface="Inria Serif"/>
              <a:buChar char="■"/>
              <a:defRPr sz="3000" b="1" i="1" u="none" strike="noStrike" cap="none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b="0" i="0" dirty="0">
                <a:solidFill>
                  <a:srgbClr val="0036A2"/>
                </a:solidFill>
                <a:latin typeface="PT Sans" panose="020B0604020202020204" charset="0"/>
              </a:rPr>
              <a:t>Confermiamo anche per il bando in corso gli obiettivi del  </a:t>
            </a:r>
            <a:r>
              <a:rPr lang="it-IT" sz="1800" b="0" i="0" dirty="0" smtClean="0">
                <a:solidFill>
                  <a:srgbClr val="0036A2"/>
                </a:solidFill>
                <a:latin typeface="PT Sans" panose="020B0604020202020204" charset="0"/>
              </a:rPr>
              <a:t>2021:</a:t>
            </a:r>
            <a:endParaRPr lang="it-IT" sz="1800" b="0" i="0" dirty="0">
              <a:solidFill>
                <a:srgbClr val="0036A2"/>
              </a:solidFill>
              <a:latin typeface="PT Sans" panose="020B0604020202020204" charset="0"/>
            </a:endParaRPr>
          </a:p>
        </p:txBody>
      </p:sp>
      <p:sp>
        <p:nvSpPr>
          <p:cNvPr id="37" name="Google Shape;234;p35"/>
          <p:cNvSpPr/>
          <p:nvPr/>
        </p:nvSpPr>
        <p:spPr>
          <a:xfrm rot="-5400000">
            <a:off x="532749" y="4161437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236;p35"/>
          <p:cNvSpPr/>
          <p:nvPr/>
        </p:nvSpPr>
        <p:spPr>
          <a:xfrm rot="-5400000">
            <a:off x="3420305" y="4159382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233;p35"/>
          <p:cNvSpPr/>
          <p:nvPr/>
        </p:nvSpPr>
        <p:spPr>
          <a:xfrm rot="-5400000">
            <a:off x="5971354" y="1809060"/>
            <a:ext cx="9207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234;p35"/>
          <p:cNvSpPr/>
          <p:nvPr/>
        </p:nvSpPr>
        <p:spPr>
          <a:xfrm rot="-5400000">
            <a:off x="5972404" y="2971716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234;p35"/>
          <p:cNvSpPr/>
          <p:nvPr/>
        </p:nvSpPr>
        <p:spPr>
          <a:xfrm rot="-5400000">
            <a:off x="5972403" y="4140788"/>
            <a:ext cx="9186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24"/>
            <a:ext cx="716675" cy="347502"/>
          </a:xfrm>
          <a:prstGeom prst="rect">
            <a:avLst/>
          </a:prstGeom>
        </p:spPr>
      </p:pic>
      <p:sp>
        <p:nvSpPr>
          <p:cNvPr id="71" name="Google Shape;225;p35"/>
          <p:cNvSpPr txBox="1">
            <a:spLocks noGrp="1"/>
          </p:cNvSpPr>
          <p:nvPr>
            <p:ph type="subTitle" idx="4294967295"/>
          </p:nvPr>
        </p:nvSpPr>
        <p:spPr>
          <a:xfrm>
            <a:off x="1257924" y="1391089"/>
            <a:ext cx="2139600" cy="1107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SOSTENIBILITÀ AMBIENTALE E RIDUZIONE DEL CONSUMO DI SUOLO</a:t>
            </a:r>
          </a:p>
        </p:txBody>
      </p:sp>
      <p:sp>
        <p:nvSpPr>
          <p:cNvPr id="72" name="Google Shape;228;p35"/>
          <p:cNvSpPr txBox="1">
            <a:spLocks noGrp="1"/>
          </p:cNvSpPr>
          <p:nvPr>
            <p:ph type="ctrTitle" idx="4294967295"/>
          </p:nvPr>
        </p:nvSpPr>
        <p:spPr>
          <a:xfrm>
            <a:off x="4085855" y="1719523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ECONOMIA CIRCOLARE</a:t>
            </a:r>
          </a:p>
        </p:txBody>
      </p:sp>
      <p:sp>
        <p:nvSpPr>
          <p:cNvPr id="73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1257924" y="288970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TUTELA E VALORIZZAZIONE DEL PATRIMONIO STORICO </a:t>
            </a:r>
          </a:p>
        </p:txBody>
      </p:sp>
      <p:sp>
        <p:nvSpPr>
          <p:cNvPr id="74" name="Google Shape;231;p35"/>
          <p:cNvSpPr txBox="1">
            <a:spLocks noGrp="1"/>
          </p:cNvSpPr>
          <p:nvPr>
            <p:ph type="ctrTitle" idx="4294967295"/>
          </p:nvPr>
        </p:nvSpPr>
        <p:spPr>
          <a:xfrm>
            <a:off x="4085856" y="288970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INCENTIVAZIONE DELLA MOBILITÀ SOSTENIBILE</a:t>
            </a:r>
          </a:p>
        </p:txBody>
      </p:sp>
      <p:sp>
        <p:nvSpPr>
          <p:cNvPr id="75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1189074" y="403368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INCLUSIONE SOCIALE</a:t>
            </a:r>
          </a:p>
        </p:txBody>
      </p:sp>
      <p:sp>
        <p:nvSpPr>
          <p:cNvPr id="76" name="Google Shape;231;p35"/>
          <p:cNvSpPr txBox="1">
            <a:spLocks noGrp="1"/>
          </p:cNvSpPr>
          <p:nvPr>
            <p:ph type="ctrTitle" idx="4294967295"/>
          </p:nvPr>
        </p:nvSpPr>
        <p:spPr>
          <a:xfrm>
            <a:off x="4085855" y="4033688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SVILUPPO DELLA ATTIVITÀ TURISTICHE E RICETTIVE </a:t>
            </a:r>
          </a:p>
        </p:txBody>
      </p:sp>
      <p:sp>
        <p:nvSpPr>
          <p:cNvPr id="77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6628729" y="2895996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CULTURA E SPORT</a:t>
            </a:r>
          </a:p>
        </p:txBody>
      </p:sp>
      <p:sp>
        <p:nvSpPr>
          <p:cNvPr id="78" name="Google Shape;230;p35"/>
          <p:cNvSpPr txBox="1">
            <a:spLocks noGrp="1"/>
          </p:cNvSpPr>
          <p:nvPr>
            <p:ph type="ctrTitle" idx="4294967295"/>
          </p:nvPr>
        </p:nvSpPr>
        <p:spPr>
          <a:xfrm>
            <a:off x="6628728" y="1696624"/>
            <a:ext cx="274315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INNOVAZIONE TECNOLOGICA</a:t>
            </a:r>
          </a:p>
        </p:txBody>
      </p:sp>
      <p:sp>
        <p:nvSpPr>
          <p:cNvPr id="79" name="Google Shape;229;p35"/>
          <p:cNvSpPr txBox="1">
            <a:spLocks noGrp="1"/>
          </p:cNvSpPr>
          <p:nvPr>
            <p:ph type="ctrTitle" idx="4294967295"/>
          </p:nvPr>
        </p:nvSpPr>
        <p:spPr>
          <a:xfrm>
            <a:off x="6628728" y="3999691"/>
            <a:ext cx="1541605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sz="2000" dirty="0">
                <a:solidFill>
                  <a:srgbClr val="0036A2"/>
                </a:solidFill>
                <a:latin typeface="Pathway Gothic One"/>
                <a:ea typeface="Pathway Gothic One"/>
                <a:cs typeface="Pathway Gothic One"/>
              </a:rPr>
              <a:t>PARTECIPAZIONE</a:t>
            </a:r>
          </a:p>
        </p:txBody>
      </p:sp>
      <p:sp>
        <p:nvSpPr>
          <p:cNvPr id="98" name="Rectangle 1"/>
          <p:cNvSpPr>
            <a:spLocks noChangeArrowheads="1"/>
          </p:cNvSpPr>
          <p:nvPr/>
        </p:nvSpPr>
        <p:spPr bwMode="auto">
          <a:xfrm>
            <a:off x="269288" y="4726587"/>
            <a:ext cx="74206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tabLst/>
            </a:pPr>
            <a:r>
              <a:rPr lang="it-IT" altLang="it-IT" sz="850" i="0" u="none" strike="noStrike" cap="none" dirty="0" smtClean="0">
                <a:solidFill>
                  <a:srgbClr val="0036A2"/>
                </a:solidFill>
                <a:latin typeface="PT Sans"/>
                <a:ea typeface="PT Sans"/>
                <a:cs typeface="PT Sans"/>
                <a:sym typeface="PT Sans"/>
              </a:rPr>
              <a:t>Assessorato ai rapporti con il Consiglio regionale, Urbanistica, Pianificazione Territoriale, Demanio e Tutela del Paesaggio, Politiche Abitative ed Edilizia, Attività Estrattive, Rapporti con i Lavoratori Transfrontalieri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wn Planning Project Proposal by Slidesgo">
  <a:themeElements>
    <a:clrScheme name="Personalizzato 55">
      <a:dk1>
        <a:srgbClr val="002060"/>
      </a:dk1>
      <a:lt1>
        <a:srgbClr val="C5E8FA"/>
      </a:lt1>
      <a:dk2>
        <a:srgbClr val="005390"/>
      </a:dk2>
      <a:lt2>
        <a:srgbClr val="999999"/>
      </a:lt2>
      <a:accent1>
        <a:srgbClr val="0E7EB9"/>
      </a:accent1>
      <a:accent2>
        <a:srgbClr val="434343"/>
      </a:accent2>
      <a:accent3>
        <a:srgbClr val="000000"/>
      </a:accent3>
      <a:accent4>
        <a:srgbClr val="999999"/>
      </a:accent4>
      <a:accent5>
        <a:srgbClr val="002060"/>
      </a:accent5>
      <a:accent6>
        <a:srgbClr val="666666"/>
      </a:accent6>
      <a:hlink>
        <a:srgbClr val="0020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2243</Words>
  <Application>Microsoft Office PowerPoint</Application>
  <PresentationFormat>Presentazione su schermo (16:9)</PresentationFormat>
  <Paragraphs>211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Inria Serif</vt:lpstr>
      <vt:lpstr>Fira Sans Extra Condensed Medium</vt:lpstr>
      <vt:lpstr>Inria Sans Light</vt:lpstr>
      <vt:lpstr>PT Sans</vt:lpstr>
      <vt:lpstr>Calibri</vt:lpstr>
      <vt:lpstr>Roboto</vt:lpstr>
      <vt:lpstr>Arial</vt:lpstr>
      <vt:lpstr>Wingdings</vt:lpstr>
      <vt:lpstr>Pathway Gothic One</vt:lpstr>
      <vt:lpstr>Town Planning Project Proposal by Slidesgo</vt:lpstr>
      <vt:lpstr>Programma Regionale di Rigenerazione Urbana (PRRU) 2022 Piano degli Interventi ai sensi della l. 145/2018 </vt:lpstr>
      <vt:lpstr>Rigenerazione Urbana</vt:lpstr>
      <vt:lpstr>Programmazione 2021 – Linee Guida e Indirizzi</vt:lpstr>
      <vt:lpstr>I finanziamenti del 2021 e 2022</vt:lpstr>
      <vt:lpstr>Imperia</vt:lpstr>
      <vt:lpstr>Presentazione standard di PowerPoint</vt:lpstr>
      <vt:lpstr>Presentazione standard di PowerPoint</vt:lpstr>
      <vt:lpstr>Presentazione standard di PowerPoint</vt:lpstr>
      <vt:lpstr>Obiettivi 2022</vt:lpstr>
      <vt:lpstr>Programma Regionale e Piano degli Interventi</vt:lpstr>
      <vt:lpstr>Modalità di presentazione</vt:lpstr>
      <vt:lpstr>Soggetti proponenti</vt:lpstr>
      <vt:lpstr>Inserimento degli interventi nella Programmazione: Cosa chiediamo ai Comuni</vt:lpstr>
      <vt:lpstr>Programma Regionale di Rigenerazione Urbana (PRRU)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03</vt:lpstr>
      <vt:lpstr>03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REGIONALE DI RIGENERAZIONE URBANA (PRRU) ANNO 2022 PIANO DEGLI INTERVENTI  AI SENSI DELLA L. 145/2018 FONDO STRATEGICO REGIONALE</dc:title>
  <dc:creator>Rizzo Claudia</dc:creator>
  <cp:lastModifiedBy>Sparago Elena</cp:lastModifiedBy>
  <cp:revision>126</cp:revision>
  <cp:lastPrinted>2022-05-13T07:47:24Z</cp:lastPrinted>
  <dcterms:modified xsi:type="dcterms:W3CDTF">2022-05-13T09:22:19Z</dcterms:modified>
</cp:coreProperties>
</file>